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3.xml" ContentType="application/vnd.openxmlformats-officedocument.themeOverrid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5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65" r:id="rId1"/>
  </p:sldMasterIdLst>
  <p:notesMasterIdLst>
    <p:notesMasterId r:id="rId17"/>
  </p:notesMasterIdLst>
  <p:sldIdLst>
    <p:sldId id="256" r:id="rId2"/>
    <p:sldId id="262" r:id="rId3"/>
    <p:sldId id="259" r:id="rId4"/>
    <p:sldId id="279" r:id="rId5"/>
    <p:sldId id="264" r:id="rId6"/>
    <p:sldId id="268" r:id="rId7"/>
    <p:sldId id="265" r:id="rId8"/>
    <p:sldId id="269" r:id="rId9"/>
    <p:sldId id="270" r:id="rId10"/>
    <p:sldId id="272" r:id="rId11"/>
    <p:sldId id="276" r:id="rId12"/>
    <p:sldId id="273" r:id="rId13"/>
    <p:sldId id="275" r:id="rId14"/>
    <p:sldId id="280" r:id="rId15"/>
    <p:sldId id="28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140520896493435E-2"/>
          <c:y val="6.3877193748587163E-2"/>
          <c:w val="0.93837056466292923"/>
          <c:h val="0.8318345742347039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виконання!$B$5</c:f>
              <c:strCache>
                <c:ptCount val="1"/>
                <c:pt idx="0">
                  <c:v>Власні доходи</c:v>
                </c:pt>
              </c:strCache>
            </c:strRef>
          </c:tx>
          <c:spPr>
            <a:solidFill>
              <a:srgbClr val="A53010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567788573035119E-2"/>
                  <c:y val="-3.65231801768283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40F36C-511C-46A5-AD01-55E2FAD2F4CF}" type="VALUE">
                      <a:rPr lang="ru-RU" sz="1600" b="1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ru-RU" sz="1600" b="1" dirty="0"/>
                      <a:t> </a:t>
                    </a:r>
                    <a:r>
                      <a:rPr lang="ru-RU" sz="1600" b="1" dirty="0" smtClean="0"/>
                      <a:t>тис. </a:t>
                    </a:r>
                    <a:r>
                      <a:rPr lang="ru-RU" sz="1600" b="1" dirty="0" err="1" smtClean="0"/>
                      <a:t>грн</a:t>
                    </a:r>
                    <a:r>
                      <a:rPr lang="ru-RU" sz="1600" b="1" dirty="0" smtClean="0"/>
                      <a:t>  </a:t>
                    </a:r>
                  </a:p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 sz="1600" b="1" dirty="0" smtClean="0"/>
                  </a:p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dirty="0" smtClean="0"/>
                      <a:t>58,2%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3758578379063"/>
                      <c:h val="0.212820747605636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314-4E5E-9C20-205BC155378B}"/>
                </c:ext>
              </c:extLst>
            </c:dLbl>
            <c:dLbl>
              <c:idx val="1"/>
              <c:layout>
                <c:manualLayout>
                  <c:x val="2.5765345453273407E-2"/>
                  <c:y val="-3.75217260797434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43E1EBC-E4BE-4EE7-87BA-70C1957D2F4D}" type="VALUE">
                      <a:rPr lang="ru-RU" sz="1600" b="1" smtClean="0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ru-RU" sz="1600" b="1" dirty="0" smtClean="0"/>
                      <a:t> тис. </a:t>
                    </a:r>
                    <a:r>
                      <a:rPr lang="ru-RU" sz="1600" b="1" dirty="0" err="1" smtClean="0"/>
                      <a:t>грн</a:t>
                    </a:r>
                    <a:r>
                      <a:rPr lang="ru-RU" sz="1600" b="1" dirty="0" smtClean="0"/>
                      <a:t> </a:t>
                    </a:r>
                  </a:p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 sz="1600" b="1" dirty="0" smtClean="0"/>
                  </a:p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dirty="0" smtClean="0"/>
                      <a:t>100%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94609298830787"/>
                      <c:h val="0.251164971767088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314-4E5E-9C20-205BC15537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виконання!$C$4</c:f>
              <c:strCache>
                <c:ptCount val="1"/>
                <c:pt idx="0">
                  <c:v>Загальний фонд</c:v>
                </c:pt>
              </c:strCache>
            </c:strRef>
          </c:cat>
          <c:val>
            <c:numRef>
              <c:f>виконання!$C$5:$D$5</c:f>
              <c:numCache>
                <c:formatCode>#,##0.0</c:formatCode>
                <c:ptCount val="2"/>
                <c:pt idx="0">
                  <c:v>30598.1</c:v>
                </c:pt>
                <c:pt idx="1">
                  <c:v>2852.8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14-4E5E-9C20-205BC155378B}"/>
            </c:ext>
          </c:extLst>
        </c:ser>
        <c:ser>
          <c:idx val="1"/>
          <c:order val="1"/>
          <c:tx>
            <c:strRef>
              <c:f>виконання!$B$6</c:f>
              <c:strCache>
                <c:ptCount val="1"/>
                <c:pt idx="0">
                  <c:v>Субвенції з державного та інших бюджетів</c:v>
                </c:pt>
              </c:strCache>
            </c:strRef>
          </c:tx>
          <c:spPr>
            <a:solidFill>
              <a:srgbClr val="9F8351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567788573035119E-2"/>
                  <c:y val="2.0924496921400537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EE3B4E-0B3D-4B3E-AA91-07ADFBBA6DCD}" type="VALUE">
                      <a:rPr lang="ru-RU" sz="1600"/>
                      <a:pPr>
                        <a:defRPr sz="9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ru-RU" sz="1600" dirty="0"/>
                      <a:t> </a:t>
                    </a:r>
                    <a:r>
                      <a:rPr lang="ru-RU" sz="1600" dirty="0" smtClean="0"/>
                      <a:t>тис. </a:t>
                    </a:r>
                    <a:r>
                      <a:rPr lang="ru-RU" sz="1600" dirty="0" err="1" smtClean="0"/>
                      <a:t>грн</a:t>
                    </a:r>
                    <a:r>
                      <a:rPr lang="ru-RU" sz="1600" dirty="0" smtClean="0"/>
                      <a:t> </a:t>
                    </a:r>
                  </a:p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 sz="1600" dirty="0" smtClean="0"/>
                  </a:p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 41,8%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473758578379063"/>
                      <c:h val="0.224567118485735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314-4E5E-9C20-205BC15537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виконання!$C$4</c:f>
              <c:strCache>
                <c:ptCount val="1"/>
                <c:pt idx="0">
                  <c:v>Загальний фонд</c:v>
                </c:pt>
              </c:strCache>
            </c:strRef>
          </c:cat>
          <c:val>
            <c:numRef>
              <c:f>виконання!$C$6:$D$6</c:f>
              <c:numCache>
                <c:formatCode>#,##0.0</c:formatCode>
                <c:ptCount val="2"/>
                <c:pt idx="0">
                  <c:v>22012.7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14-4E5E-9C20-205BC1553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gapDepth val="0"/>
        <c:shape val="cylinder"/>
        <c:axId val="400414344"/>
        <c:axId val="400421888"/>
        <c:axId val="0"/>
      </c:bar3DChart>
      <c:catAx>
        <c:axId val="400414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0421888"/>
        <c:crosses val="autoZero"/>
        <c:auto val="1"/>
        <c:lblAlgn val="ctr"/>
        <c:lblOffset val="100"/>
        <c:noMultiLvlLbl val="0"/>
      </c:catAx>
      <c:valAx>
        <c:axId val="40042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04143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93252755754000183"/>
          <c:w val="0.96508968101997128"/>
          <c:h val="6.747244245999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48075260405947E-2"/>
          <c:y val="3.8647337649367675E-2"/>
          <c:w val="0.94174877516571287"/>
          <c:h val="0.66229502663816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виконання!$D$161</c:f>
              <c:strCache>
                <c:ptCount val="1"/>
                <c:pt idx="0">
                  <c:v>Факт за січень-вересень 2022 року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04369987826514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7E-4A94-A128-72D08C65D616}"/>
                </c:ext>
              </c:extLst>
            </c:dLbl>
            <c:dLbl>
              <c:idx val="5"/>
              <c:layout>
                <c:manualLayout>
                  <c:x val="-6.2621992695908067E-3"/>
                  <c:y val="3.6527631571377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7E-4A94-A128-72D08C65D616}"/>
                </c:ext>
              </c:extLst>
            </c:dLbl>
            <c:dLbl>
              <c:idx val="7"/>
              <c:layout>
                <c:manualLayout>
                  <c:x val="-3.1310996347954419E-3"/>
                  <c:y val="1.0958289471413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7E-4A94-A128-72D08C65D6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виконання!$C$162:$C$169</c:f>
              <c:strCache>
                <c:ptCount val="8"/>
                <c:pt idx="0">
                  <c:v>13010000 Рентна плата за спеціальне використання лісових ресурсів </c:v>
                </c:pt>
                <c:pt idx="1">
                  <c:v>13030000 Рентна плата за користування надрами загальнодержавного значення</c:v>
                </c:pt>
                <c:pt idx="2">
                  <c:v>13040000 Рентна плата за користування надрами місцевого значення</c:v>
                </c:pt>
                <c:pt idx="3">
                  <c:v>21080000 Інші надходження  </c:v>
                </c:pt>
                <c:pt idx="4">
                  <c:v>22010000 Плата за надання адміністративних послуг</c:v>
                </c:pt>
                <c:pt idx="5">
                  <c:v>22080000 Надходження від орендної плати за користування цілісним майновим комплексом та іншим державним майном  </c:v>
                </c:pt>
                <c:pt idx="6">
                  <c:v>22090000 Державне мито</c:v>
                </c:pt>
                <c:pt idx="7">
                  <c:v>24060000 Інші надходження</c:v>
                </c:pt>
              </c:strCache>
            </c:strRef>
          </c:cat>
          <c:val>
            <c:numRef>
              <c:f>виконання!$D$162:$D$169</c:f>
              <c:numCache>
                <c:formatCode>#,##0.0</c:formatCode>
                <c:ptCount val="8"/>
                <c:pt idx="0">
                  <c:v>61.6</c:v>
                </c:pt>
                <c:pt idx="1">
                  <c:v>0.3</c:v>
                </c:pt>
                <c:pt idx="2">
                  <c:v>10.199999999999999</c:v>
                </c:pt>
                <c:pt idx="3">
                  <c:v>52</c:v>
                </c:pt>
                <c:pt idx="4">
                  <c:v>1748.4</c:v>
                </c:pt>
                <c:pt idx="5">
                  <c:v>404.3</c:v>
                </c:pt>
                <c:pt idx="6">
                  <c:v>18.8</c:v>
                </c:pt>
                <c:pt idx="7">
                  <c:v>31.7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7E-4A94-A128-72D08C65D616}"/>
            </c:ext>
          </c:extLst>
        </c:ser>
        <c:ser>
          <c:idx val="1"/>
          <c:order val="1"/>
          <c:tx>
            <c:strRef>
              <c:f>виконання!$E$161</c:f>
              <c:strCache>
                <c:ptCount val="1"/>
                <c:pt idx="0">
                  <c:v>План на січень-вересень 2023 року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8.349599026121101E-3"/>
                  <c:y val="-3.6527631571378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7E-4A94-A128-72D08C65D6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виконання!$C$162:$C$169</c:f>
              <c:strCache>
                <c:ptCount val="8"/>
                <c:pt idx="0">
                  <c:v>13010000 Рентна плата за спеціальне використання лісових ресурсів </c:v>
                </c:pt>
                <c:pt idx="1">
                  <c:v>13030000 Рентна плата за користування надрами загальнодержавного значення</c:v>
                </c:pt>
                <c:pt idx="2">
                  <c:v>13040000 Рентна плата за користування надрами місцевого значення</c:v>
                </c:pt>
                <c:pt idx="3">
                  <c:v>21080000 Інші надходження  </c:v>
                </c:pt>
                <c:pt idx="4">
                  <c:v>22010000 Плата за надання адміністративних послуг</c:v>
                </c:pt>
                <c:pt idx="5">
                  <c:v>22080000 Надходження від орендної плати за користування цілісним майновим комплексом та іншим державним майном  </c:v>
                </c:pt>
                <c:pt idx="6">
                  <c:v>22090000 Державне мито</c:v>
                </c:pt>
                <c:pt idx="7">
                  <c:v>24060000 Інші надходження</c:v>
                </c:pt>
              </c:strCache>
            </c:strRef>
          </c:cat>
          <c:val>
            <c:numRef>
              <c:f>виконання!$E$162:$E$169</c:f>
              <c:numCache>
                <c:formatCode>#,##0.0</c:formatCode>
                <c:ptCount val="8"/>
                <c:pt idx="0">
                  <c:v>67.2</c:v>
                </c:pt>
                <c:pt idx="1">
                  <c:v>0</c:v>
                </c:pt>
                <c:pt idx="2">
                  <c:v>10</c:v>
                </c:pt>
                <c:pt idx="3">
                  <c:v>88.7</c:v>
                </c:pt>
                <c:pt idx="4">
                  <c:v>1717.3</c:v>
                </c:pt>
                <c:pt idx="5">
                  <c:v>385</c:v>
                </c:pt>
                <c:pt idx="6">
                  <c:v>18.100000000000001</c:v>
                </c:pt>
                <c:pt idx="7">
                  <c:v>103.2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7E-4A94-A128-72D08C65D616}"/>
            </c:ext>
          </c:extLst>
        </c:ser>
        <c:ser>
          <c:idx val="2"/>
          <c:order val="2"/>
          <c:tx>
            <c:strRef>
              <c:f>виконання!$F$161</c:f>
              <c:strCache>
                <c:ptCount val="1"/>
                <c:pt idx="0">
                  <c:v>Факт за січень-вересень 2023 року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3.1310996347954419E-3"/>
                  <c:y val="7.3055263142756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7E-4A94-A128-72D08C65D616}"/>
                </c:ext>
              </c:extLst>
            </c:dLbl>
            <c:dLbl>
              <c:idx val="5"/>
              <c:layout>
                <c:manualLayout>
                  <c:x val="5.2184993913255836E-3"/>
                  <c:y val="3.6527631571378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7E-4A94-A128-72D08C65D616}"/>
                </c:ext>
              </c:extLst>
            </c:dLbl>
            <c:dLbl>
              <c:idx val="7"/>
              <c:layout>
                <c:manualLayout>
                  <c:x val="7.305899147855878E-3"/>
                  <c:y val="3.6527631571378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87E-4A94-A128-72D08C65D6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виконання!$C$162:$C$169</c:f>
              <c:strCache>
                <c:ptCount val="8"/>
                <c:pt idx="0">
                  <c:v>13010000 Рентна плата за спеціальне використання лісових ресурсів </c:v>
                </c:pt>
                <c:pt idx="1">
                  <c:v>13030000 Рентна плата за користування надрами загальнодержавного значення</c:v>
                </c:pt>
                <c:pt idx="2">
                  <c:v>13040000 Рентна плата за користування надрами місцевого значення</c:v>
                </c:pt>
                <c:pt idx="3">
                  <c:v>21080000 Інші надходження  </c:v>
                </c:pt>
                <c:pt idx="4">
                  <c:v>22010000 Плата за надання адміністративних послуг</c:v>
                </c:pt>
                <c:pt idx="5">
                  <c:v>22080000 Надходження від орендної плати за користування цілісним майновим комплексом та іншим державним майном  </c:v>
                </c:pt>
                <c:pt idx="6">
                  <c:v>22090000 Державне мито</c:v>
                </c:pt>
                <c:pt idx="7">
                  <c:v>24060000 Інші надходження</c:v>
                </c:pt>
              </c:strCache>
            </c:strRef>
          </c:cat>
          <c:val>
            <c:numRef>
              <c:f>виконання!$F$162:$F$169</c:f>
              <c:numCache>
                <c:formatCode>#,##0.0</c:formatCode>
                <c:ptCount val="8"/>
                <c:pt idx="0">
                  <c:v>5.7</c:v>
                </c:pt>
                <c:pt idx="1">
                  <c:v>0.2</c:v>
                </c:pt>
                <c:pt idx="2">
                  <c:v>14.4</c:v>
                </c:pt>
                <c:pt idx="3">
                  <c:v>136.80000000000001</c:v>
                </c:pt>
                <c:pt idx="4">
                  <c:v>1385.7</c:v>
                </c:pt>
                <c:pt idx="5">
                  <c:v>493.8</c:v>
                </c:pt>
                <c:pt idx="6">
                  <c:v>4.7</c:v>
                </c:pt>
                <c:pt idx="7">
                  <c:v>103.2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7E-4A94-A128-72D08C65D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3077056"/>
        <c:axId val="393076400"/>
      </c:barChart>
      <c:catAx>
        <c:axId val="39307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93076400"/>
        <c:crosses val="autoZero"/>
        <c:auto val="1"/>
        <c:lblAlgn val="ctr"/>
        <c:lblOffset val="100"/>
        <c:noMultiLvlLbl val="0"/>
      </c:catAx>
      <c:valAx>
        <c:axId val="39307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307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277490869886057E-2"/>
          <c:y val="0.95342755736563867"/>
          <c:w val="0.9202654383551816"/>
          <c:h val="4.6572442634361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099491469816271E-2"/>
          <c:y val="1.7035125922589087E-2"/>
          <c:w val="0.94239402020895746"/>
          <c:h val="0.8818917547870659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2500000000000003E-3"/>
                  <c:y val="0.38697035970279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4F0-45C7-8B10-6BC3DEBD06E9}"/>
                </c:ext>
              </c:extLst>
            </c:dLbl>
            <c:dLbl>
              <c:idx val="1"/>
              <c:layout>
                <c:manualLayout>
                  <c:x val="4.1666666666666666E-3"/>
                  <c:y val="0.46507315252567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F0-45C7-8B10-6BC3DEBD06E9}"/>
                </c:ext>
              </c:extLst>
            </c:dLbl>
            <c:dLbl>
              <c:idx val="2"/>
              <c:layout>
                <c:manualLayout>
                  <c:x val="8.3333333333333332E-3"/>
                  <c:y val="0.44307585761177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4F0-45C7-8B10-6BC3DEBD06E9}"/>
                </c:ext>
              </c:extLst>
            </c:dLbl>
            <c:dLbl>
              <c:idx val="3"/>
              <c:layout>
                <c:manualLayout>
                  <c:x val="8.3333333333333332E-3"/>
                  <c:y val="0.467719852246517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4F0-45C7-8B10-6BC3DEBD06E9}"/>
                </c:ext>
              </c:extLst>
            </c:dLbl>
            <c:dLbl>
              <c:idx val="4"/>
              <c:layout>
                <c:manualLayout>
                  <c:x val="5.2083333333332567E-3"/>
                  <c:y val="0.47057180256509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4F0-45C7-8B10-6BC3DEBD06E9}"/>
                </c:ext>
              </c:extLst>
            </c:dLbl>
            <c:dLbl>
              <c:idx val="5"/>
              <c:layout>
                <c:manualLayout>
                  <c:x val="1.0416666666666513E-2"/>
                  <c:y val="0.456312050972211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4F0-45C7-8B10-6BC3DEBD06E9}"/>
                </c:ext>
              </c:extLst>
            </c:dLbl>
            <c:dLbl>
              <c:idx val="6"/>
              <c:layout>
                <c:manualLayout>
                  <c:x val="7.2916666666666668E-3"/>
                  <c:y val="0.436348398742177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4F0-45C7-8B10-6BC3DEBD06E9}"/>
                </c:ext>
              </c:extLst>
            </c:dLbl>
            <c:dLbl>
              <c:idx val="7"/>
              <c:layout>
                <c:manualLayout>
                  <c:x val="6.2500000000000003E-3"/>
                  <c:y val="0.533314709573772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4F0-45C7-8B10-6BC3DEBD06E9}"/>
                </c:ext>
              </c:extLst>
            </c:dLbl>
            <c:dLbl>
              <c:idx val="8"/>
              <c:layout>
                <c:manualLayout>
                  <c:x val="1.0416666666666513E-2"/>
                  <c:y val="0.41353279619356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4F0-45C7-8B10-6BC3DEBD0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виконання!$B$125:$B$133</c:f>
              <c:strCache>
                <c:ptCount val="9"/>
                <c:pt idx="0">
                  <c:v>на 01.02.2023 року</c:v>
                </c:pt>
                <c:pt idx="1">
                  <c:v>на 01.03.2023 року</c:v>
                </c:pt>
                <c:pt idx="2">
                  <c:v>на 01.04.2023 року</c:v>
                </c:pt>
                <c:pt idx="3">
                  <c:v>на 01.05.2023 року</c:v>
                </c:pt>
                <c:pt idx="4">
                  <c:v>на 01.06.2023 року</c:v>
                </c:pt>
                <c:pt idx="5">
                  <c:v>на 01.07.2023 року</c:v>
                </c:pt>
                <c:pt idx="6">
                  <c:v>на 01.08.2023 року</c:v>
                </c:pt>
                <c:pt idx="7">
                  <c:v>на 01.09.2023 року</c:v>
                </c:pt>
                <c:pt idx="8">
                  <c:v>на 01.10.2023 року</c:v>
                </c:pt>
              </c:strCache>
            </c:strRef>
          </c:cat>
          <c:val>
            <c:numRef>
              <c:f>виконання!$C$125:$C$133</c:f>
              <c:numCache>
                <c:formatCode>#,##0.0</c:formatCode>
                <c:ptCount val="9"/>
                <c:pt idx="0">
                  <c:v>1884</c:v>
                </c:pt>
                <c:pt idx="1">
                  <c:v>2166.6</c:v>
                </c:pt>
                <c:pt idx="2">
                  <c:v>2102.8000000000002</c:v>
                </c:pt>
                <c:pt idx="3">
                  <c:v>2151.3000000000002</c:v>
                </c:pt>
                <c:pt idx="4">
                  <c:v>2185.4</c:v>
                </c:pt>
                <c:pt idx="5">
                  <c:v>2143</c:v>
                </c:pt>
                <c:pt idx="6">
                  <c:v>2082</c:v>
                </c:pt>
                <c:pt idx="7">
                  <c:v>2388</c:v>
                </c:pt>
                <c:pt idx="8">
                  <c:v>2380.6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B4F0-45C7-8B10-6BC3DEBD0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5961632"/>
        <c:axId val="365963600"/>
        <c:axId val="0"/>
      </c:bar3DChart>
      <c:catAx>
        <c:axId val="36596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5963600"/>
        <c:crosses val="autoZero"/>
        <c:auto val="1"/>
        <c:lblAlgn val="ctr"/>
        <c:lblOffset val="100"/>
        <c:noMultiLvlLbl val="0"/>
      </c:catAx>
      <c:valAx>
        <c:axId val="36596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596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251048178216305E-2"/>
          <c:y val="5.5078686807010099E-2"/>
          <c:w val="0.93139139165329243"/>
          <c:h val="0.846145241846574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виконання!$B$6</c:f>
              <c:strCache>
                <c:ptCount val="1"/>
                <c:pt idx="0">
                  <c:v>9 місяців 2022 року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1884255004976095E-3"/>
                  <c:y val="0.46128400200870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2E-4F31-A0B2-BEA0E44D530A}"/>
                </c:ext>
              </c:extLst>
            </c:dLbl>
            <c:dLbl>
              <c:idx val="1"/>
              <c:layout>
                <c:manualLayout>
                  <c:x val="2.7922836669984062E-3"/>
                  <c:y val="2.0654507552628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2E-4F31-A0B2-BEA0E44D53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виконання!$C$5:$D$5</c:f>
              <c:strCache>
                <c:ptCount val="2"/>
                <c:pt idx="0">
                  <c:v>Загальний фонд, тис.грн</c:v>
                </c:pt>
                <c:pt idx="1">
                  <c:v>Спеціальний фонд, тис.грн</c:v>
                </c:pt>
              </c:strCache>
            </c:strRef>
          </c:cat>
          <c:val>
            <c:numRef>
              <c:f>виконання!$C$6:$D$6</c:f>
              <c:numCache>
                <c:formatCode>#,##0.0</c:formatCode>
                <c:ptCount val="2"/>
                <c:pt idx="0">
                  <c:v>52323.5</c:v>
                </c:pt>
                <c:pt idx="1">
                  <c:v>842.4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E-4F31-A0B2-BEA0E44D530A}"/>
            </c:ext>
          </c:extLst>
        </c:ser>
        <c:ser>
          <c:idx val="1"/>
          <c:order val="1"/>
          <c:tx>
            <c:strRef>
              <c:f>виконання!$B$7</c:f>
              <c:strCache>
                <c:ptCount val="1"/>
                <c:pt idx="0">
                  <c:v>9 місяців 2023 року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9563581453388045E-3"/>
                  <c:y val="0.245598900305589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2E-4F31-A0B2-BEA0E44D530A}"/>
                </c:ext>
              </c:extLst>
            </c:dLbl>
            <c:dLbl>
              <c:idx val="1"/>
              <c:layout>
                <c:manualLayout>
                  <c:x val="1.0951578393308984E-2"/>
                  <c:y val="4.8193850956133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2E-4F31-A0B2-BEA0E44D53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виконання!$C$5:$D$5</c:f>
              <c:strCache>
                <c:ptCount val="2"/>
                <c:pt idx="0">
                  <c:v>Загальний фонд, тис.грн</c:v>
                </c:pt>
                <c:pt idx="1">
                  <c:v>Спеціальний фонд, тис.грн</c:v>
                </c:pt>
              </c:strCache>
            </c:strRef>
          </c:cat>
          <c:val>
            <c:numRef>
              <c:f>виконання!$C$7:$D$7</c:f>
              <c:numCache>
                <c:formatCode>#,##0.0</c:formatCode>
                <c:ptCount val="2"/>
                <c:pt idx="0">
                  <c:v>53415.9</c:v>
                </c:pt>
                <c:pt idx="1">
                  <c:v>4088.9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2E-4F31-A0B2-BEA0E44D5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23466800"/>
        <c:axId val="423467456"/>
        <c:axId val="0"/>
      </c:bar3DChart>
      <c:catAx>
        <c:axId val="42346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467456"/>
        <c:crosses val="autoZero"/>
        <c:auto val="1"/>
        <c:lblAlgn val="ctr"/>
        <c:lblOffset val="100"/>
        <c:noMultiLvlLbl val="0"/>
      </c:catAx>
      <c:valAx>
        <c:axId val="42346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46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>
          <a:alpha val="90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382108928041468"/>
          <c:y val="2.0121250337664684E-3"/>
          <c:w val="0.67318093636447529"/>
          <c:h val="0.918102867119738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виконання!$B$19</c:f>
              <c:strCache>
                <c:ptCount val="1"/>
                <c:pt idx="0">
                  <c:v>9 місяців 2022 року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9"/>
              <c:layout>
                <c:manualLayout>
                  <c:x val="-6.041666666666682E-2"/>
                  <c:y val="-2.01212503376646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A2-410D-8D13-DBCD5BC996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виконання!$C$18:$L$18</c:f>
              <c:strCache>
                <c:ptCount val="10"/>
                <c:pt idx="0">
                  <c:v>Міжбюджетні трансферти</c:v>
                </c:pt>
                <c:pt idx="1">
                  <c:v>Економічна та інша діяльність</c:v>
                </c:pt>
                <c:pt idx="2">
                  <c:v>Житлово-комунальне господарство</c:v>
                </c:pt>
                <c:pt idx="3">
                  <c:v>Фізична культура і спорт</c:v>
                </c:pt>
                <c:pt idx="4">
                  <c:v>Культура і мистецтво</c:v>
                </c:pt>
                <c:pt idx="5">
                  <c:v>Соціальний захист та соціальне забезпечення</c:v>
                </c:pt>
                <c:pt idx="6">
                  <c:v>Охорона здоров'я</c:v>
                </c:pt>
                <c:pt idx="7">
                  <c:v>Освіта</c:v>
                </c:pt>
                <c:pt idx="8">
                  <c:v>Державне управління</c:v>
                </c:pt>
                <c:pt idx="9">
                  <c:v>Загальний фонд всього, в тому числі</c:v>
                </c:pt>
              </c:strCache>
            </c:strRef>
          </c:cat>
          <c:val>
            <c:numRef>
              <c:f>виконання!$C$19:$L$19</c:f>
              <c:numCache>
                <c:formatCode>#,##0.0</c:formatCode>
                <c:ptCount val="10"/>
                <c:pt idx="0">
                  <c:v>4419.3</c:v>
                </c:pt>
                <c:pt idx="1">
                  <c:v>147.9</c:v>
                </c:pt>
                <c:pt idx="2">
                  <c:v>3730.6</c:v>
                </c:pt>
                <c:pt idx="3">
                  <c:v>1433.2</c:v>
                </c:pt>
                <c:pt idx="4">
                  <c:v>2038</c:v>
                </c:pt>
                <c:pt idx="5">
                  <c:v>935.7</c:v>
                </c:pt>
                <c:pt idx="6">
                  <c:v>449.9</c:v>
                </c:pt>
                <c:pt idx="7">
                  <c:v>33324.1</c:v>
                </c:pt>
                <c:pt idx="8">
                  <c:v>5844.8</c:v>
                </c:pt>
                <c:pt idx="9">
                  <c:v>52323.5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2-410D-8D13-DBCD5BC996D2}"/>
            </c:ext>
          </c:extLst>
        </c:ser>
        <c:ser>
          <c:idx val="1"/>
          <c:order val="1"/>
          <c:tx>
            <c:strRef>
              <c:f>виконання!$B$20</c:f>
              <c:strCache>
                <c:ptCount val="1"/>
                <c:pt idx="0">
                  <c:v>9 місяців 2023 року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7"/>
              <c:layout>
                <c:manualLayout>
                  <c:x val="1.041666666666743E-3"/>
                  <c:y val="-6.0363751012994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A2-410D-8D13-DBCD5BC996D2}"/>
                </c:ext>
              </c:extLst>
            </c:dLbl>
            <c:dLbl>
              <c:idx val="8"/>
              <c:layout>
                <c:manualLayout>
                  <c:x val="1.0416666666666667E-3"/>
                  <c:y val="-4.02425006753293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A2-410D-8D13-DBCD5BC996D2}"/>
                </c:ext>
              </c:extLst>
            </c:dLbl>
            <c:dLbl>
              <c:idx val="9"/>
              <c:layout>
                <c:manualLayout>
                  <c:x val="-6.0763861548556432E-2"/>
                  <c:y val="-1.8161408867767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A2-410D-8D13-DBCD5BC996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виконання!$C$18:$L$18</c:f>
              <c:strCache>
                <c:ptCount val="10"/>
                <c:pt idx="0">
                  <c:v>Міжбюджетні трансферти</c:v>
                </c:pt>
                <c:pt idx="1">
                  <c:v>Економічна та інша діяльність</c:v>
                </c:pt>
                <c:pt idx="2">
                  <c:v>Житлово-комунальне господарство</c:v>
                </c:pt>
                <c:pt idx="3">
                  <c:v>Фізична культура і спорт</c:v>
                </c:pt>
                <c:pt idx="4">
                  <c:v>Культура і мистецтво</c:v>
                </c:pt>
                <c:pt idx="5">
                  <c:v>Соціальний захист та соціальне забезпечення</c:v>
                </c:pt>
                <c:pt idx="6">
                  <c:v>Охорона здоров'я</c:v>
                </c:pt>
                <c:pt idx="7">
                  <c:v>Освіта</c:v>
                </c:pt>
                <c:pt idx="8">
                  <c:v>Державне управління</c:v>
                </c:pt>
                <c:pt idx="9">
                  <c:v>Загальний фонд всього, в тому числі</c:v>
                </c:pt>
              </c:strCache>
            </c:strRef>
          </c:cat>
          <c:val>
            <c:numRef>
              <c:f>виконання!$C$20:$L$20</c:f>
              <c:numCache>
                <c:formatCode>#,##0.0</c:formatCode>
                <c:ptCount val="10"/>
                <c:pt idx="0">
                  <c:v>3791.9</c:v>
                </c:pt>
                <c:pt idx="1">
                  <c:v>1637</c:v>
                </c:pt>
                <c:pt idx="2">
                  <c:v>4033.8</c:v>
                </c:pt>
                <c:pt idx="3">
                  <c:v>1791.6</c:v>
                </c:pt>
                <c:pt idx="4">
                  <c:v>1837.1</c:v>
                </c:pt>
                <c:pt idx="5">
                  <c:v>1361</c:v>
                </c:pt>
                <c:pt idx="6">
                  <c:v>578.70000000000005</c:v>
                </c:pt>
                <c:pt idx="7">
                  <c:v>31662</c:v>
                </c:pt>
                <c:pt idx="8">
                  <c:v>6722.8</c:v>
                </c:pt>
                <c:pt idx="9">
                  <c:v>53415.9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A2-410D-8D13-DBCD5BC99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2551344"/>
        <c:axId val="412556920"/>
        <c:axId val="0"/>
      </c:bar3DChart>
      <c:catAx>
        <c:axId val="41255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2556920"/>
        <c:crosses val="autoZero"/>
        <c:auto val="1"/>
        <c:lblAlgn val="ctr"/>
        <c:lblOffset val="100"/>
        <c:noMultiLvlLbl val="0"/>
      </c:catAx>
      <c:valAx>
        <c:axId val="412556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255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416666666666669"/>
          <c:y val="0.95874431887075662"/>
          <c:w val="0.60236253280839902"/>
          <c:h val="4.1255692769103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796364432879853"/>
          <c:y val="0.20948384485630422"/>
          <c:w val="0.81195479397482406"/>
          <c:h val="0.790481237495558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60-44A7-91BA-A6477E6C49BC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60-44A7-91BA-A6477E6C49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F60-44A7-91BA-A6477E6C49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F60-44A7-91BA-A6477E6C49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F60-44A7-91BA-A6477E6C49B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F60-44A7-91BA-A6477E6C49B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F60-44A7-91BA-A6477E6C49B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F60-44A7-91BA-A6477E6C49B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FED2-4CC0-AA70-559FA9431BBE}"/>
              </c:ext>
            </c:extLst>
          </c:dPt>
          <c:dLbls>
            <c:dLbl>
              <c:idx val="0"/>
              <c:layout>
                <c:manualLayout>
                  <c:x val="9.1702644253357932E-2"/>
                  <c:y val="-5.131836165691584E-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F60B4BE-B600-4B63-8038-1AC22D4A3B97}" type="CELLRANGE">
                      <a:rPr lang="en-US" sz="14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891995DD-E5FA-4FAD-B229-7EC970CFAAFD}" type="PERCENTAGE">
                      <a:rPr lang="en-US" sz="14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="1" baseline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730585669229435"/>
                      <c:h val="0.1974143305202288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F60-44A7-91BA-A6477E6C49BC}"/>
                </c:ext>
              </c:extLst>
            </c:dLbl>
            <c:dLbl>
              <c:idx val="1"/>
              <c:layout>
                <c:manualLayout>
                  <c:x val="-0.10986145430625904"/>
                  <c:y val="-0.268135177149749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6A66CD5-68DB-4504-A0EC-C7CB499AFB37}" type="CELLRANGE">
                      <a:rPr lang="en-US" sz="14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BB59EFC7-D6C9-4084-9AE7-33A075AB9269}" type="PERCENTAGE">
                      <a:rPr lang="en-US" sz="14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="1" baseline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239351318156131"/>
                      <c:h val="0.143607469202369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F60-44A7-91BA-A6477E6C49BC}"/>
                </c:ext>
              </c:extLst>
            </c:dLbl>
            <c:dLbl>
              <c:idx val="2"/>
              <c:layout>
                <c:manualLayout>
                  <c:x val="0.26222945670976477"/>
                  <c:y val="0.263330649847411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EF64692-F950-4DA6-84AB-8F3157C398A4}" type="CELLRANGE">
                      <a:rPr lang="en-US" baseline="0" dirty="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fld id="{DC83DFD8-45B7-426A-BBAC-1F96EF69578A}" type="PERCENTAGE">
                      <a:rPr lang="en-US" baseline="0" dirty="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077107402030008"/>
                      <c:h val="0.1195982354243067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7F60-44A7-91BA-A6477E6C49BC}"/>
                </c:ext>
              </c:extLst>
            </c:dLbl>
            <c:dLbl>
              <c:idx val="3"/>
              <c:layout>
                <c:manualLayout>
                  <c:x val="8.4044116771202701E-3"/>
                  <c:y val="3.44369132446342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AA4319E-214A-49E8-A4BD-4E4443DBF4B9}" type="CELLRANGE">
                      <a:rPr lang="en-US" sz="1400" b="1" baseline="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="1" baseline="0">
                        <a:solidFill>
                          <a:schemeClr val="tx1"/>
                        </a:solidFill>
                      </a:rPr>
                      <a:t> </a:t>
                    </a:r>
                    <a:fld id="{B3D6E9FB-F404-4A71-9DDD-368A77DCAC28}" type="PERCENTAGE">
                      <a:rPr lang="en-US" sz="1400" b="1" baseline="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="1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627962195078373"/>
                      <c:h val="0.2894394394835715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7F60-44A7-91BA-A6477E6C49BC}"/>
                </c:ext>
              </c:extLst>
            </c:dLbl>
            <c:dLbl>
              <c:idx val="4"/>
              <c:layout>
                <c:manualLayout>
                  <c:x val="-2.3877476133691036E-2"/>
                  <c:y val="-0.134009348406705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13F9077-CDF6-4A6C-90F7-FAEC43E87B0C}" type="CELLRANGE">
                      <a:rPr lang="en-US" sz="1400" b="1" baseline="0" dirty="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="1" baseline="0" dirty="0">
                        <a:solidFill>
                          <a:schemeClr val="tx1"/>
                        </a:solidFill>
                      </a:rPr>
                      <a:t> </a:t>
                    </a:r>
                    <a:fld id="{B1D86AEF-B8B6-4A60-9082-508AAC759A8F}" type="PERCENTAGE">
                      <a:rPr lang="en-US" sz="1400" b="1" baseline="0" dirty="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833854357611475"/>
                      <c:h val="0.1980998098046287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7F60-44A7-91BA-A6477E6C49BC}"/>
                </c:ext>
              </c:extLst>
            </c:dLbl>
            <c:dLbl>
              <c:idx val="5"/>
              <c:layout>
                <c:manualLayout>
                  <c:x val="2.5212986872041099E-2"/>
                  <c:y val="-0.392274029470142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8FB5C7B-E92D-42F8-8F41-78B0827AAF34}" type="CELLRANGE">
                      <a:rPr lang="en-US" sz="14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5E911EB2-A94E-4218-B6FF-0E2CA055E188}" type="PERCENTAGE">
                      <a:rPr lang="en-US" sz="14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="1" baseline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053147785161528"/>
                      <c:h val="0.1047469484532628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7F60-44A7-91BA-A6477E6C49BC}"/>
                </c:ext>
              </c:extLst>
            </c:dLbl>
            <c:dLbl>
              <c:idx val="6"/>
              <c:layout>
                <c:manualLayout>
                  <c:x val="0.20845515198600248"/>
                  <c:y val="-0.155288568790852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28A2EC7-5886-4CB5-A8F0-67966F8525DB}" type="CELLRANGE">
                      <a:rPr lang="en-US" sz="14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A0F8D30C-4A0D-42E0-AAD0-38110FEED913}" type="PERCENTAGE">
                      <a:rPr lang="en-US" sz="14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="1" baseline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478297640302661"/>
                      <c:h val="0.1631497129434254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7F60-44A7-91BA-A6477E6C49BC}"/>
                </c:ext>
              </c:extLst>
            </c:dLbl>
            <c:dLbl>
              <c:idx val="7"/>
              <c:layout>
                <c:manualLayout>
                  <c:x val="0.32027284620872115"/>
                  <c:y val="-0.261406387637036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DC6D468-4D11-4878-AE5B-AF0866E452D6}" type="CELLRAN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  <a:fld id="{44577484-C923-4100-88BC-A740B1FA722E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486818438700676"/>
                      <c:h val="0.1198222021573110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7F60-44A7-91BA-A6477E6C49BC}"/>
                </c:ext>
              </c:extLst>
            </c:dLbl>
            <c:dLbl>
              <c:idx val="8"/>
              <c:layout>
                <c:manualLayout>
                  <c:x val="0.48390959787602095"/>
                  <c:y val="-0.222048202226088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46BF31F3-D55D-4E67-B06A-809D8550EA4C}" type="CELLRANGE">
                      <a:rPr lang="en-US" sz="1400" b="1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="1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B5A87F0A-FBB4-47CB-9FDF-6B80668A69B0}" type="PERCENTAGE">
                      <a:rPr lang="en-US" sz="1400" b="1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="1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35583399398857"/>
                      <c:h val="0.1292975821292182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FED2-4CC0-AA70-559FA9431B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структура!$B$3:$B$11</c:f>
              <c:numCache>
                <c:formatCode>#,##0.0</c:formatCode>
                <c:ptCount val="9"/>
                <c:pt idx="0">
                  <c:v>6722.8</c:v>
                </c:pt>
                <c:pt idx="1">
                  <c:v>31662</c:v>
                </c:pt>
                <c:pt idx="2">
                  <c:v>578.70000000000005</c:v>
                </c:pt>
                <c:pt idx="3">
                  <c:v>1361</c:v>
                </c:pt>
                <c:pt idx="4">
                  <c:v>1837.1</c:v>
                </c:pt>
                <c:pt idx="5">
                  <c:v>1791.6</c:v>
                </c:pt>
                <c:pt idx="6">
                  <c:v>4033.8</c:v>
                </c:pt>
                <c:pt idx="7">
                  <c:v>1637</c:v>
                </c:pt>
                <c:pt idx="8">
                  <c:v>3791.9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структура!$A$3:$A$11</c15:f>
                <c15:dlblRangeCache>
                  <c:ptCount val="9"/>
                  <c:pt idx="0">
                    <c:v>Державне управління 6 722,8 тис.грн або</c:v>
                  </c:pt>
                  <c:pt idx="1">
                    <c:v>Освіта 31 662,0 тис.грн або</c:v>
                  </c:pt>
                  <c:pt idx="2">
                    <c:v>Охорона здоров'я 578,7 тис.грн або</c:v>
                  </c:pt>
                  <c:pt idx="3">
                    <c:v>Соціальний захист та соціальне забезпечення 1 361,0 тис.грн або</c:v>
                  </c:pt>
                  <c:pt idx="4">
                    <c:v>Культура і мистецтво 1 837,1 тис.грн або</c:v>
                  </c:pt>
                  <c:pt idx="5">
                    <c:v>Фізична культура і спорт 1 791,6 тис.грн або</c:v>
                  </c:pt>
                  <c:pt idx="6">
                    <c:v>Житлово-комунальне господарство, інша діяльність 4 033,8 тис.грн або</c:v>
                  </c:pt>
                  <c:pt idx="7">
                    <c:v>Економічна та інша діяльність 1 637,0 тис.грн або </c:v>
                  </c:pt>
                  <c:pt idx="8">
                    <c:v>Міжбюджетні трансферти 3 791,9 тис.грн або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7F60-44A7-91BA-A6477E6C4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5FCBEF">
          <a:shade val="50000"/>
        </a:srgbClr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119585413538912"/>
          <c:y val="0.25232034785025481"/>
          <c:w val="0.76880414586461088"/>
          <c:h val="0.7472696343840723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52C-4249-A65C-6E3439B9B7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52C-4249-A65C-6E3439B9B7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52C-4249-A65C-6E3439B9B7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52C-4249-A65C-6E3439B9B7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52C-4249-A65C-6E3439B9B72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52C-4249-A65C-6E3439B9B72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52C-4249-A65C-6E3439B9B72D}"/>
              </c:ext>
            </c:extLst>
          </c:dPt>
          <c:dLbls>
            <c:dLbl>
              <c:idx val="0"/>
              <c:layout>
                <c:manualLayout>
                  <c:x val="-8.9939225811062964E-2"/>
                  <c:y val="-0.113567514318878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B17D765-A790-427B-B5A3-CEA8756CAEA0}" type="CELLRANGE">
                      <a:rPr lang="en-US" sz="14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3DF1CAE9-6C86-4B1E-9636-CCBA92BD33C9}" type="PERCENTAGE">
                      <a:rPr lang="en-US" sz="14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5953709845215318"/>
                      <c:h val="0.1172000071951504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52C-4249-A65C-6E3439B9B72D}"/>
                </c:ext>
              </c:extLst>
            </c:dLbl>
            <c:dLbl>
              <c:idx val="1"/>
              <c:layout>
                <c:manualLayout>
                  <c:x val="1.5928962133837623E-2"/>
                  <c:y val="0.195879506624299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CFB89B2E-BA24-4296-A4FD-EE66BE453C42}" type="CELLRANGE">
                      <a:rPr lang="en-US" baseline="0"/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/>
                      <a:t> </a:t>
                    </a:r>
                    <a:fld id="{2B6A115B-52C0-4EC9-A32E-16A837977AC2}" type="PERCENTAGE">
                      <a:rPr lang="en-US" baseline="0"/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444567651121531"/>
                      <c:h val="0.1581204856162240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52C-4249-A65C-6E3439B9B72D}"/>
                </c:ext>
              </c:extLst>
            </c:dLbl>
            <c:dLbl>
              <c:idx val="2"/>
              <c:layout>
                <c:manualLayout>
                  <c:x val="-5.4131438282034074E-2"/>
                  <c:y val="-1.82641311520740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813BDEE-69F4-42E3-857F-AEBE65F19FAC}" type="CELLRANGE">
                      <a:rPr lang="en-US" sz="14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ABA01C7E-5DC8-4F7F-8FCD-7E6182DFB33F}" type="PERCENTAGE">
                      <a:rPr lang="en-US" sz="14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365627763338695"/>
                      <c:h val="0.197839479720080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C52C-4249-A65C-6E3439B9B72D}"/>
                </c:ext>
              </c:extLst>
            </c:dLbl>
            <c:dLbl>
              <c:idx val="3"/>
              <c:layout>
                <c:manualLayout>
                  <c:x val="-2.2901797028766435E-2"/>
                  <c:y val="-0.23914757923747634"/>
                </c:manualLayout>
              </c:layout>
              <c:tx>
                <c:rich>
                  <a:bodyPr/>
                  <a:lstStyle/>
                  <a:p>
                    <a:fld id="{FF12C9F8-7403-4793-9BE3-6AD4B1B4F915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 </a:t>
                    </a:r>
                    <a:fld id="{BBCB53BF-E5E0-45CB-9806-DB7EB9E89978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25607225492371"/>
                      <c:h val="0.2230708267333699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C52C-4249-A65C-6E3439B9B72D}"/>
                </c:ext>
              </c:extLst>
            </c:dLbl>
            <c:dLbl>
              <c:idx val="4"/>
              <c:layout>
                <c:manualLayout>
                  <c:x val="1.7435365948421269E-3"/>
                  <c:y val="-0.382556362893762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878DD25-6451-4EE3-9DC0-372B51CD00B2}" type="CELLRANGE">
                      <a:rPr lang="en-US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63D2F10C-7B32-4857-BC63-85488C915DA9}" type="PERCENTAGE">
                      <a:rPr lang="en-US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aseline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326353722435464"/>
                      <c:h val="0.1262168710054129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C52C-4249-A65C-6E3439B9B72D}"/>
                </c:ext>
              </c:extLst>
            </c:dLbl>
            <c:dLbl>
              <c:idx val="5"/>
              <c:layout>
                <c:manualLayout>
                  <c:x val="0.24823097142636066"/>
                  <c:y val="-0.260892805308045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881AF83-3EA3-4B1D-847A-91DF9CDADAEC}" type="CELLRANGE">
                      <a:rPr lang="en-US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CE6CEB87-0475-4583-A66E-1123169DA21B}" type="PERCENTAGE">
                      <a:rPr lang="en-US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aseline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188479658384531"/>
                      <c:h val="0.1378617282539803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C52C-4249-A65C-6E3439B9B72D}"/>
                </c:ext>
              </c:extLst>
            </c:dLbl>
            <c:dLbl>
              <c:idx val="6"/>
              <c:layout>
                <c:manualLayout>
                  <c:x val="0.3167808696387745"/>
                  <c:y val="-0.148891117974720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684F920-E4D7-4FC9-8827-1ADA6308C5F0}" type="CELLRANGE">
                      <a:rPr lang="en-US" sz="14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4BD3D01B-AB66-4D4F-B149-BA082D1E7F14}" type="PERCENTAGE">
                      <a:rPr lang="en-US" sz="14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751442223044814"/>
                      <c:h val="0.2027600456116107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C52C-4249-A65C-6E3439B9B7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'структура (2)'!$B$3:$B$9</c:f>
              <c:numCache>
                <c:formatCode>#,##0.0</c:formatCode>
                <c:ptCount val="7"/>
                <c:pt idx="0">
                  <c:v>35994.6</c:v>
                </c:pt>
                <c:pt idx="1">
                  <c:v>1429.5</c:v>
                </c:pt>
                <c:pt idx="2">
                  <c:v>1516.5</c:v>
                </c:pt>
                <c:pt idx="3">
                  <c:v>1953.5</c:v>
                </c:pt>
                <c:pt idx="4">
                  <c:v>3871.4</c:v>
                </c:pt>
                <c:pt idx="5">
                  <c:v>7025.7</c:v>
                </c:pt>
                <c:pt idx="6">
                  <c:v>1624.7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'структура (2)'!$A$3:$A$9</c15:f>
                <c15:dlblRangeCache>
                  <c:ptCount val="7"/>
                  <c:pt idx="0">
                    <c:v>Оплата праці з нарахуваннями 35 994,6 тис.грн або</c:v>
                  </c:pt>
                  <c:pt idx="1">
                    <c:v>Предмети, матеріали, обладання та інвентар 1 429,5 тис.грн або</c:v>
                  </c:pt>
                  <c:pt idx="2">
                    <c:v>Продукти харчування 1 516,5 тис.грн або</c:v>
                  </c:pt>
                  <c:pt idx="3">
                    <c:v>Оплата послуг (крім комунальних) 1 953,5 тис.грн або</c:v>
                  </c:pt>
                  <c:pt idx="4">
                    <c:v>Оплата комунальних послуг та енергоносіїв 3 871,4 тис.грн або</c:v>
                  </c:pt>
                  <c:pt idx="5">
                    <c:v>Поточні трансферти 7 025,7 тис.грн або</c:v>
                  </c:pt>
                  <c:pt idx="6">
                    <c:v>Інші виплати населенню та інші поточні видатки 1 624,7 тис.грн або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C52C-4249-A65C-6E3439B9B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5FCBEF">
          <a:shade val="50000"/>
        </a:srgb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343711314877193E-4"/>
          <c:y val="0.1115007173612219"/>
          <c:w val="0.83099566254130353"/>
          <c:h val="0.82109935197308581"/>
        </c:manualLayout>
      </c:layout>
      <c:pie3D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2C6-425A-9C4C-FC2B8ACABF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2C6-425A-9C4C-FC2B8ACABF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2C6-425A-9C4C-FC2B8ACABF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2C6-425A-9C4C-FC2B8ACABF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2C6-425A-9C4C-FC2B8ACABF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2C6-425A-9C4C-FC2B8ACABF5C}"/>
              </c:ext>
            </c:extLst>
          </c:dPt>
          <c:dLbls>
            <c:dLbl>
              <c:idx val="0"/>
              <c:layout>
                <c:manualLayout>
                  <c:x val="-0.10770347784179143"/>
                  <c:y val="-5.14066433996111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4D44D9F9-50E4-4476-9482-0BDC18EFE1AD}" type="CELLRANGE">
                      <a:rPr lang="en-US" baseline="0" dirty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fld id="{673211FB-1550-42B7-96BE-6EFA887B4628}" type="PERCENTAGE">
                      <a:rPr lang="en-US" baseline="0" dirty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3306075907102"/>
                      <c:h val="0.1675829894430124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2C6-425A-9C4C-FC2B8ACABF5C}"/>
                </c:ext>
              </c:extLst>
            </c:dLbl>
            <c:dLbl>
              <c:idx val="1"/>
              <c:layout>
                <c:manualLayout>
                  <c:x val="4.9406867485439432E-2"/>
                  <c:y val="-4.9068394995660333E-2"/>
                </c:manualLayout>
              </c:layout>
              <c:tx>
                <c:rich>
                  <a:bodyPr/>
                  <a:lstStyle/>
                  <a:p>
                    <a:fld id="{02F3CA00-225D-41A5-8A31-092C25621EAD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 </a:t>
                    </a:r>
                    <a:fld id="{ED6254F4-8AB1-4B11-9020-04B20A2CC683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2C6-425A-9C4C-FC2B8ACABF5C}"/>
                </c:ext>
              </c:extLst>
            </c:dLbl>
            <c:dLbl>
              <c:idx val="2"/>
              <c:layout>
                <c:manualLayout>
                  <c:x val="-2.2315154016007963E-2"/>
                  <c:y val="0.31601088128072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F2D49C9-D257-459A-B1AC-A000CBDDD4D1}" type="CELLRAN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  <a:fld id="{7202F13B-FD63-497B-9BE5-EA75C59AE117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84936075579246"/>
                      <c:h val="0.1672154828872163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2C6-425A-9C4C-FC2B8ACABF5C}"/>
                </c:ext>
              </c:extLst>
            </c:dLbl>
            <c:dLbl>
              <c:idx val="3"/>
              <c:layout>
                <c:manualLayout>
                  <c:x val="-0.51405350792365823"/>
                  <c:y val="3.92824960196433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99E1D71-A4BB-4E9C-BD0E-46DB6BB90A52}" type="CELLRAN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  <a:fld id="{F10FF25A-392E-421E-961F-A7BB2EDFAD4A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8577816884650155"/>
                      <c:h val="0.187673347826531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2C6-425A-9C4C-FC2B8ACABF5C}"/>
                </c:ext>
              </c:extLst>
            </c:dLbl>
            <c:dLbl>
              <c:idx val="4"/>
              <c:layout>
                <c:manualLayout>
                  <c:x val="4.4210658115646659E-2"/>
                  <c:y val="-6.67135325945519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EDD2A00-345C-46C2-A3EE-06B8762A91E2}" type="CELLRANGE">
                      <a:rPr lang="en-US" baseline="0" dirty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fld id="{ABBF4AFD-173D-4EB0-9A53-8D0AC104A43B}" type="PERCENTAGE">
                      <a:rPr lang="en-US" baseline="0" dirty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319944224948615"/>
                      <c:h val="0.145777600465778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2C6-425A-9C4C-FC2B8ACABF5C}"/>
                </c:ext>
              </c:extLst>
            </c:dLbl>
            <c:dLbl>
              <c:idx val="5"/>
              <c:layout>
                <c:manualLayout>
                  <c:x val="-0.18546085104908541"/>
                  <c:y val="-3.00198839373784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Поточні трансферти та інші </a:t>
                    </a:r>
                    <a:r>
                      <a:rPr lang="ru-RU" dirty="0" err="1" smtClean="0">
                        <a:solidFill>
                          <a:schemeClr val="tx1"/>
                        </a:solidFill>
                      </a:rPr>
                      <a:t>видатки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42,2 </a:t>
                    </a:r>
                    <a:r>
                      <a:rPr lang="ru-RU" dirty="0" err="1" smtClean="0">
                        <a:solidFill>
                          <a:schemeClr val="tx1"/>
                        </a:solidFill>
                      </a:rPr>
                      <a:t>тис.грн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dirty="0" err="1" smtClean="0">
                        <a:solidFill>
                          <a:schemeClr val="tx1"/>
                        </a:solidFill>
                      </a:rPr>
                      <a:t>або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fld id="{9AD0221F-8096-4A71-BAA7-1B695A1AAF7F}" type="PERCENTAGE">
                      <a:rPr lang="ru-RU" smtClean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839028938440846"/>
                      <c:h val="0.1749331205589340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2C6-425A-9C4C-FC2B8ACABF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'структура СФ екон '!$B$3:$B$8</c:f>
              <c:numCache>
                <c:formatCode>#,##0.0</c:formatCode>
                <c:ptCount val="6"/>
                <c:pt idx="0">
                  <c:v>342.2</c:v>
                </c:pt>
                <c:pt idx="1">
                  <c:v>599.6</c:v>
                </c:pt>
                <c:pt idx="2">
                  <c:v>518.6</c:v>
                </c:pt>
                <c:pt idx="3">
                  <c:v>584</c:v>
                </c:pt>
                <c:pt idx="4">
                  <c:v>2002.3</c:v>
                </c:pt>
                <c:pt idx="5">
                  <c:v>42.2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'структура СФ екон '!#REF!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5="http://schemas.microsoft.com/office/drawing/2012/chart" uri="{02D57815-91ED-43cb-92C2-25804820EDAC}">
              <c15:datalabelsRange>
                <c15:f>'структура СФ екон '!$A$3:$A$7</c15:f>
                <c15:dlblRangeCache>
                  <c:ptCount val="5"/>
                  <c:pt idx="0">
                    <c:v>Оплата праці з нарахуваннями 342,2 тис.грн або</c:v>
                  </c:pt>
                  <c:pt idx="1">
                    <c:v>Предмети, матеріали, обладання та інвентар 599,6 тис.грн або</c:v>
                  </c:pt>
                  <c:pt idx="2">
                    <c:v>Продукти харчування 518,6 тис.грн або</c:v>
                  </c:pt>
                  <c:pt idx="3">
                    <c:v>Придбання обладнання і предметів довгострокового користування 584,0 тис.грн або</c:v>
                  </c:pt>
                  <c:pt idx="4">
                    <c:v>Капітальний ремонт 2 002,3 тис.грн або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E2C6-425A-9C4C-FC2B8ACAB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5FCBEF"/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382411102721749"/>
          <c:y val="0.15805154776205874"/>
          <c:w val="0.82477186926976598"/>
          <c:h val="0.82109935197308581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C17-4C1C-974E-3BB9D76F58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C17-4C1C-974E-3BB9D76F5860}"/>
              </c:ext>
            </c:extLst>
          </c:dPt>
          <c:dPt>
            <c:idx val="2"/>
            <c:bubble3D val="0"/>
            <c:explosion val="1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C17-4C1C-974E-3BB9D76F58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C17-4C1C-974E-3BB9D76F586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7D2-44CB-800F-C949D7D84E02}"/>
              </c:ext>
            </c:extLst>
          </c:dPt>
          <c:dLbls>
            <c:dLbl>
              <c:idx val="0"/>
              <c:layout>
                <c:manualLayout>
                  <c:x val="-7.5342465753424653E-2"/>
                  <c:y val="-7.7430255261758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32D083F-3F23-4EA7-8DA6-7FFC3BBD275D}" type="CELLRAN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  <a:fld id="{25EA46E6-E2B7-4A53-8F78-10806B8E8F8A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883561643835618"/>
                      <c:h val="0.2168288679196871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C17-4C1C-974E-3BB9D76F5860}"/>
                </c:ext>
              </c:extLst>
            </c:dLbl>
            <c:dLbl>
              <c:idx val="1"/>
              <c:layout>
                <c:manualLayout>
                  <c:x val="-1.0435228130730237E-2"/>
                  <c:y val="-0.25896527902235927"/>
                </c:manualLayout>
              </c:layout>
              <c:tx>
                <c:rich>
                  <a:bodyPr/>
                  <a:lstStyle/>
                  <a:p>
                    <a:fld id="{2EA0CC9F-9E44-49D5-8531-E54505253D35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 </a:t>
                    </a:r>
                    <a:fld id="{6158E8FF-C6DB-47D0-9D90-659EDE923C07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433520296264335"/>
                      <c:h val="0.187673347826531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C17-4C1C-974E-3BB9D76F5860}"/>
                </c:ext>
              </c:extLst>
            </c:dLbl>
            <c:dLbl>
              <c:idx val="2"/>
              <c:layout>
                <c:manualLayout>
                  <c:x val="-3.7100456621004564E-2"/>
                  <c:y val="1.81744049142859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451D4F98-0E36-48B4-8242-1CF0FFAA5CAF}" type="CELLRANGE">
                      <a:rPr lang="ru-RU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 </a:t>
                    </a:r>
                    <a:fld id="{BC3D3289-833C-4883-96A8-CE92EB9B7B21}" type="PERCENTAG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269406392694064"/>
                      <c:h val="0.1794657014137523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C17-4C1C-974E-3BB9D76F5860}"/>
                </c:ext>
              </c:extLst>
            </c:dLbl>
            <c:dLbl>
              <c:idx val="3"/>
              <c:layout>
                <c:manualLayout>
                  <c:x val="4.3378995433789952E-2"/>
                  <c:y val="9.60318744898555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3B36870-6FC4-4C9C-95CB-8D7C05350201}" type="CELLRAN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  <a:fld id="{71006B00-AD69-4060-9E38-4599D26C90BC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2751141552511418"/>
                      <c:h val="0.1427150458341443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C17-4C1C-974E-3BB9D76F5860}"/>
                </c:ext>
              </c:extLst>
            </c:dLbl>
            <c:dLbl>
              <c:idx val="4"/>
              <c:layout>
                <c:manualLayout>
                  <c:x val="1.4704302816902614E-2"/>
                  <c:y val="-0.276242427773386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661958E-6BF6-440E-A489-828BB3513A71}" type="CELLRANGE">
                      <a:rPr lang="en-US" baseline="0" dirty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fld id="{2FCD755B-4294-478E-BDFC-2C69B606CBF3}" type="PERCENTAGE">
                      <a:rPr lang="en-US" baseline="0" dirty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4178082191780821"/>
                      <c:h val="0.2076412040247851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17D2-44CB-800F-C949D7D84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'структура СФ галузі'!$B$3:$B$7</c:f>
              <c:numCache>
                <c:formatCode>#,##0.0</c:formatCode>
                <c:ptCount val="5"/>
                <c:pt idx="0">
                  <c:v>108.2</c:v>
                </c:pt>
                <c:pt idx="1">
                  <c:v>1384</c:v>
                </c:pt>
                <c:pt idx="2">
                  <c:v>815.3</c:v>
                </c:pt>
                <c:pt idx="3">
                  <c:v>194.6</c:v>
                </c:pt>
                <c:pt idx="4">
                  <c:v>1586.8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'структура СФ галузі'!$A$3:$A$7</c15:f>
                <c15:dlblRangeCache>
                  <c:ptCount val="5"/>
                  <c:pt idx="0">
                    <c:v>Державне управління 108,2 тис.грн або</c:v>
                  </c:pt>
                  <c:pt idx="1">
                    <c:v>Освіта 1 384,0 тис.грн або</c:v>
                  </c:pt>
                  <c:pt idx="2">
                    <c:v>Соціальний захист та соціальне забезпечення 815,3 тис.грн або</c:v>
                  </c:pt>
                  <c:pt idx="3">
                    <c:v>Культура і мистецтво 194,6 тис.грн або</c:v>
                  </c:pt>
                  <c:pt idx="4">
                    <c:v>Фізична культура і спорт, економічна та інша діяльність 1 586,8 тис.грн або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3C17-4C1C-974E-3BB9D76F5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5FCBEF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856200418502913E-2"/>
          <c:y val="7.1296269331481685E-2"/>
          <c:w val="0.89969013297167444"/>
          <c:h val="0.817491725667955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Планові надходження, тис.грн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2685755299474935"/>
                  <c:y val="3.7050344367901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39-44E9-A003-54A9BCC12A5D}"/>
                </c:ext>
              </c:extLst>
            </c:dLbl>
            <c:dLbl>
              <c:idx val="1"/>
              <c:layout>
                <c:manualLayout>
                  <c:x val="-7.756721192484177E-2"/>
                  <c:y val="-2.0279087000746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39-44E9-A003-54A9BCC12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Лист1!$C$5:$D$5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Лист1!$C$6:$D$6</c:f>
              <c:numCache>
                <c:formatCode>#,##0.0</c:formatCode>
                <c:ptCount val="2"/>
                <c:pt idx="0">
                  <c:v>32556.9</c:v>
                </c:pt>
                <c:pt idx="1">
                  <c:v>3811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39-44E9-A003-54A9BCC12A5D}"/>
            </c:ext>
          </c:extLst>
        </c:ser>
        <c:ser>
          <c:idx val="1"/>
          <c:order val="1"/>
          <c:tx>
            <c:strRef>
              <c:f>Лист1!$B$7</c:f>
              <c:strCache>
                <c:ptCount val="1"/>
                <c:pt idx="0">
                  <c:v>Фактичні надходження, тис.грн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5012840859697976"/>
                  <c:y val="2.8733687131552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39-44E9-A003-54A9BCC12A5D}"/>
                </c:ext>
              </c:extLst>
            </c:dLbl>
            <c:dLbl>
              <c:idx val="1"/>
              <c:layout>
                <c:manualLayout>
                  <c:x val="0.1437288612872909"/>
                  <c:y val="1.2150014087328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39-44E9-A003-54A9BCC12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Лист1!$C$5:$D$5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Лист1!$C$7:$D$7</c:f>
              <c:numCache>
                <c:formatCode>#,##0.0</c:formatCode>
                <c:ptCount val="2"/>
                <c:pt idx="0">
                  <c:v>30598.1</c:v>
                </c:pt>
                <c:pt idx="1">
                  <c:v>2852.8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039-44E9-A003-54A9BCC12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23466800"/>
        <c:axId val="423467456"/>
        <c:axId val="0"/>
      </c:bar3DChart>
      <c:catAx>
        <c:axId val="42346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3467456"/>
        <c:crosses val="autoZero"/>
        <c:auto val="1"/>
        <c:lblAlgn val="ctr"/>
        <c:lblOffset val="100"/>
        <c:noMultiLvlLbl val="0"/>
      </c:catAx>
      <c:valAx>
        <c:axId val="42346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46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335223300525557E-3"/>
          <c:y val="0.94648941301955147"/>
          <c:w val="0.97470653430804666"/>
          <c:h val="5.17006847629515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>
          <a:alpha val="90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388520395230864E-3"/>
          <c:y val="0.20481838516845174"/>
          <c:w val="0.82425048347555308"/>
          <c:h val="0.795181690068017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A04-4F74-A237-2948DE3460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A04-4F74-A237-2948DE3460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A04-4F74-A237-2948DE3460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A04-4F74-A237-2948DE346095}"/>
              </c:ext>
            </c:extLst>
          </c:dPt>
          <c:dLbls>
            <c:dLbl>
              <c:idx val="0"/>
              <c:layout>
                <c:manualLayout>
                  <c:x val="-0.18801290881224195"/>
                  <c:y val="-0.219337005622377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8E17B00-5FB1-4D24-86F1-C6A213BFD402}" type="CELLRANGE"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20465289-8265-462E-BBE7-B3C9477AA0C8}" type="PERCENTAGE"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129232039848378"/>
                      <c:h val="9.181777641326961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A04-4F74-A237-2948DE346095}"/>
                </c:ext>
              </c:extLst>
            </c:dLbl>
            <c:dLbl>
              <c:idx val="1"/>
              <c:layout>
                <c:manualLayout>
                  <c:x val="-5.478784400239492E-2"/>
                  <c:y val="-0.269162283980098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4B071DB-C010-4471-8013-909A07A17366}" type="CELLRANGE"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E6F1C40A-13C5-4F03-A430-E1E411C540D6}" type="PERCENTAGE"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0309152413514088"/>
                      <c:h val="0.2243190337061094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A04-4F74-A237-2948DE346095}"/>
                </c:ext>
              </c:extLst>
            </c:dLbl>
            <c:dLbl>
              <c:idx val="2"/>
              <c:layout>
                <c:manualLayout>
                  <c:x val="0.11103511670729228"/>
                  <c:y val="-0.210543605410091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CECC410-2C88-47BB-B30A-6E561DA0791B}" type="CELLRANGE">
                      <a:rPr lang="en-US" sz="1400" baseline="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aseline="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05DB8129-58DF-41D2-B9DE-1AD0FEEEC9F7}" type="PERCENTAGE">
                      <a:rPr lang="en-US" sz="1400" baseline="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aseline="0" dirty="0">
                      <a:solidFill>
                        <a:schemeClr val="bg1">
                          <a:lumMod val="9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5932495205173773"/>
                      <c:h val="0.1216962850265793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A04-4F74-A237-2948DE346095}"/>
                </c:ext>
              </c:extLst>
            </c:dLbl>
            <c:dLbl>
              <c:idx val="3"/>
              <c:layout>
                <c:manualLayout>
                  <c:x val="2.0134766194855654E-4"/>
                  <c:y val="-4.5399141126144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4DEF5D3-2E44-4921-9727-AE5E20BC285F}" type="CELLRANGE"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DCFEAB67-693C-489A-8DB5-36EC4EAFEB81}" type="PERCENTAGE"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289121568693139"/>
                      <c:h val="8.145125326983594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2A04-4F74-A237-2948DE3460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структура!$B$24:$B$27</c:f>
              <c:numCache>
                <c:formatCode>#,##0.0</c:formatCode>
                <c:ptCount val="4"/>
                <c:pt idx="0">
                  <c:v>35.1</c:v>
                </c:pt>
                <c:pt idx="1">
                  <c:v>932.6</c:v>
                </c:pt>
                <c:pt idx="2">
                  <c:v>1543.7</c:v>
                </c:pt>
                <c:pt idx="3">
                  <c:v>341.4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структура!$A$24:$A$27</c15:f>
                <c15:dlblRangeCache>
                  <c:ptCount val="4"/>
                  <c:pt idx="0">
                    <c:v>Екологічний податок 35,1 тис.грн або</c:v>
                  </c:pt>
                  <c:pt idx="1">
                    <c:v>Надходження від плати за послуги, що надаються бюджетними установами згідно із законодавством 932,6 тис.грн або</c:v>
                  </c:pt>
                  <c:pt idx="2">
                    <c:v>Інші джерела власних надходжень бюджетних установ 1 543,7 тис.грн або</c:v>
                  </c:pt>
                  <c:pt idx="3">
                    <c:v>Кошти від продажу землі 341,4 тис.грн або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2A04-4F74-A237-2948DE346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005193787765524E-3"/>
          <c:y val="0.12655087634018922"/>
          <c:w val="0.95603020899728786"/>
          <c:h val="0.8734491236598107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894-40D7-B5BB-3997DFAA62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894-40D7-B5BB-3997DFAA62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894-40D7-B5BB-3997DFAA62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894-40D7-B5BB-3997DFAA62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894-40D7-B5BB-3997DFAA624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894-40D7-B5BB-3997DFAA624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894-40D7-B5BB-3997DFAA624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894-40D7-B5BB-3997DFAA6248}"/>
              </c:ext>
            </c:extLst>
          </c:dPt>
          <c:dLbls>
            <c:dLbl>
              <c:idx val="0"/>
              <c:layout>
                <c:manualLayout>
                  <c:x val="-0.13402317335133981"/>
                  <c:y val="-0.155167987168558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C879DF1A-688E-41FC-AEE1-03A26A45C7AE}" type="CELLRANGE">
                      <a:rPr lang="ru-RU" b="1" baseline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ru-RU" b="1" baseline="0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 </a:t>
                    </a:r>
                    <a:fld id="{BDF2211C-4D8B-4E9F-8D98-57F95C065F6B}" type="PERCENTAGE">
                      <a:rPr lang="ru-RU" b="1" baseline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b="1" baseline="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099123824277891"/>
                      <c:h val="0.1855396080977821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894-40D7-B5BB-3997DFAA6248}"/>
                </c:ext>
              </c:extLst>
            </c:dLbl>
            <c:dLbl>
              <c:idx val="1"/>
              <c:layout>
                <c:manualLayout>
                  <c:x val="5.0880464980882799E-2"/>
                  <c:y val="8.21286728487212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A130981-0212-440A-9E67-F71547DCA9B3}" type="CELLRANGE">
                      <a:rPr lang="en-US" baseline="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/>
                      <a:t> </a:t>
                    </a:r>
                    <a:fld id="{94984A65-29F0-4B46-8096-260465726440}" type="PERCENTAGE">
                      <a:rPr lang="en-US" baseline="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56950018465889818"/>
                      <c:h val="7.870093913575278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894-40D7-B5BB-3997DFAA6248}"/>
                </c:ext>
              </c:extLst>
            </c:dLbl>
            <c:dLbl>
              <c:idx val="2"/>
              <c:layout>
                <c:manualLayout>
                  <c:x val="2.5465108614440107E-2"/>
                  <c:y val="-0.180840696699971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0344D4C-0A6D-40FB-B889-484A16BF5497}" type="CELLRANGE">
                      <a:rPr lang="ru-RU" baseline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ru-RU" baseline="0" dirty="0"/>
                      <a:t> </a:t>
                    </a:r>
                    <a:fld id="{A7E070CC-5350-45BB-880C-682AE07D7D5F}" type="PERCENTAGE">
                      <a:rPr lang="ru-RU" baseline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460551592371552"/>
                      <c:h val="9.393339338131730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F894-40D7-B5BB-3997DFAA6248}"/>
                </c:ext>
              </c:extLst>
            </c:dLbl>
            <c:dLbl>
              <c:idx val="3"/>
              <c:layout>
                <c:manualLayout>
                  <c:x val="0.11557455094456733"/>
                  <c:y val="6.2512170108914356E-2"/>
                </c:manualLayout>
              </c:layout>
              <c:tx>
                <c:rich>
                  <a:bodyPr/>
                  <a:lstStyle/>
                  <a:p>
                    <a:fld id="{3B0A9F54-5F17-4DEE-8423-88C44664E541}" type="CELLRANGE">
                      <a:rPr lang="ru-RU" b="1" baseline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pPr/>
                      <a:t>[ДИАПАЗОН ЯЧЕЕК]</a:t>
                    </a:fld>
                    <a:r>
                      <a:rPr lang="ru-RU" b="1" baseline="0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 </a:t>
                    </a:r>
                    <a:fld id="{BC47A2A3-F995-4398-9E39-17B7780F9342}" type="PERCENTAGE">
                      <a:rPr lang="ru-RU" b="1" baseline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pPr/>
                      <a:t>[ПРОЦЕНТ]</a:t>
                    </a:fld>
                    <a:endParaRPr lang="ru-RU" b="1" baseline="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02532996542415"/>
                      <c:h val="0.1425925836464140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F894-40D7-B5BB-3997DFAA6248}"/>
                </c:ext>
              </c:extLst>
            </c:dLbl>
            <c:dLbl>
              <c:idx val="4"/>
              <c:layout>
                <c:manualLayout>
                  <c:x val="0"/>
                  <c:y val="-0.139203848357240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2590BA83-CBF8-4F5D-95A6-1B069E5D9299}" type="CELLRANGE">
                      <a:rPr lang="en-US" baseline="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/>
                      <a:t> </a:t>
                    </a:r>
                    <a:fld id="{31BEAA4D-7053-4939-90A3-118F4B754764}" type="PERCENTAGE">
                      <a:rPr lang="en-US" baseline="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175173959405319"/>
                      <c:h val="0.1324376221997851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F894-40D7-B5BB-3997DFAA6248}"/>
                </c:ext>
              </c:extLst>
            </c:dLbl>
            <c:dLbl>
              <c:idx val="5"/>
              <c:layout>
                <c:manualLayout>
                  <c:x val="0.46066111039448254"/>
                  <c:y val="-0.14196857146997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936CAC2-1E5B-4A8B-970B-DDDAC654F1B7}" type="CELLRANGE">
                      <a:rPr lang="en-US" baseline="0" dirty="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 dirty="0"/>
                      <a:t> </a:t>
                    </a:r>
                    <a:fld id="{BECEAB40-8EAB-4687-8DF0-07A8A03B253A}" type="PERCENTAGE">
                      <a:rPr lang="en-US" baseline="0" dirty="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54797094405639624"/>
                      <c:h val="9.668367236552299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F894-40D7-B5BB-3997DFAA6248}"/>
                </c:ext>
              </c:extLst>
            </c:dLbl>
            <c:dLbl>
              <c:idx val="6"/>
              <c:layout>
                <c:manualLayout>
                  <c:x val="0.37399072321633853"/>
                  <c:y val="1.01233670418305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70C1765-B049-4466-8DC3-A60D0D01F24E}" type="CELLRANGE">
                      <a:rPr lang="en-US" baseline="0" dirty="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 dirty="0"/>
                      <a:t> </a:t>
                    </a:r>
                    <a:fld id="{EAA820F3-CC77-4179-9917-032DFB5C579E}" type="PERCENTAGE">
                      <a:rPr lang="en-US" baseline="0" dirty="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702043169497315"/>
                      <c:h val="0.1194693616155846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F894-40D7-B5BB-3997DFAA624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894-40D7-B5BB-3997DFAA62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структура!$B$3:$B$10</c:f>
              <c:numCache>
                <c:formatCode>#,##0.0</c:formatCode>
                <c:ptCount val="8"/>
                <c:pt idx="0">
                  <c:v>17029.8</c:v>
                </c:pt>
                <c:pt idx="1">
                  <c:v>1851.4</c:v>
                </c:pt>
                <c:pt idx="2">
                  <c:v>3762.6</c:v>
                </c:pt>
                <c:pt idx="3">
                  <c:v>5809.8</c:v>
                </c:pt>
                <c:pt idx="4">
                  <c:v>1385.7</c:v>
                </c:pt>
                <c:pt idx="5">
                  <c:v>493.8</c:v>
                </c:pt>
                <c:pt idx="6">
                  <c:v>265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структура!$A$3:$A$9</c15:f>
                <c15:dlblRangeCache>
                  <c:ptCount val="7"/>
                  <c:pt idx="0">
                    <c:v>Податок на доходи фізичних осіб та податок на прибуток 17 029,8 тис.грн або</c:v>
                  </c:pt>
                  <c:pt idx="1">
                    <c:v>Акцизний податок 1 851,4 тис.грн або</c:v>
                  </c:pt>
                  <c:pt idx="2">
                    <c:v>Податок на майно 3 762,6 тис.грн або</c:v>
                  </c:pt>
                  <c:pt idx="3">
                    <c:v>Єдиний податок 5 809,8 тис.грн або</c:v>
                  </c:pt>
                  <c:pt idx="4">
                    <c:v>Плата за надання адміністративних послуг 1 385,7 тис.грн або</c:v>
                  </c:pt>
                  <c:pt idx="5">
                    <c:v>Надходження від орендної плати за комунальне майно 493,8 тис.грн або</c:v>
                  </c:pt>
                  <c:pt idx="6">
                    <c:v>Інші надходження та рентна плата 265,0 тис.грн або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6-F894-40D7-B5BB-3997DFAA6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07938634986856"/>
          <c:y val="0"/>
          <c:w val="0.65230386973946308"/>
          <c:h val="0.9996714885668140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виконання!$B$34</c:f>
              <c:strCache>
                <c:ptCount val="1"/>
                <c:pt idx="0">
                  <c:v>2022 рік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31709256019848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58E-4252-8360-3DEC81A54A19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58E-4252-8360-3DEC81A54A19}"/>
                </c:ext>
              </c:extLst>
            </c:dLbl>
            <c:dLbl>
              <c:idx val="2"/>
              <c:layout>
                <c:manualLayout>
                  <c:x val="-5.63611811381039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58E-4252-8360-3DEC81A54A19}"/>
                </c:ext>
              </c:extLst>
            </c:dLbl>
            <c:dLbl>
              <c:idx val="3"/>
              <c:layout>
                <c:manualLayout>
                  <c:x val="-8.4010062451136125E-2"/>
                  <c:y val="-2.2443745723318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58E-4252-8360-3DEC81A54A19}"/>
                </c:ext>
              </c:extLst>
            </c:dLbl>
            <c:dLbl>
              <c:idx val="4"/>
              <c:layout>
                <c:manualLayout>
                  <c:x val="-4.78538330417864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58E-4252-8360-3DEC81A54A19}"/>
                </c:ext>
              </c:extLst>
            </c:dLbl>
            <c:dLbl>
              <c:idx val="5"/>
              <c:layout>
                <c:manualLayout>
                  <c:x val="-1.8078114704674943E-2"/>
                  <c:y val="-8.22927836655725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58E-4252-8360-3DEC81A54A19}"/>
                </c:ext>
              </c:extLst>
            </c:dLbl>
            <c:dLbl>
              <c:idx val="6"/>
              <c:layout>
                <c:manualLayout>
                  <c:x val="-2.1268370240794036E-2"/>
                  <c:y val="-4.1146391832786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58E-4252-8360-3DEC81A54A19}"/>
                </c:ext>
              </c:extLst>
            </c:dLbl>
            <c:dLbl>
              <c:idx val="7"/>
              <c:layout>
                <c:manualLayout>
                  <c:x val="-0.17440063597451044"/>
                  <c:y val="-2.2443745723318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58E-4252-8360-3DEC81A54A19}"/>
                </c:ext>
              </c:extLst>
            </c:dLbl>
            <c:dLbl>
              <c:idx val="8"/>
              <c:layout>
                <c:manualLayout>
                  <c:x val="-0.1467517546614783"/>
                  <c:y val="-2.05731959163931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58E-4252-8360-3DEC81A54A19}"/>
                </c:ext>
              </c:extLst>
            </c:dLbl>
            <c:dLbl>
              <c:idx val="9"/>
              <c:layout>
                <c:manualLayout>
                  <c:x val="-0.1201662918604858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58E-4252-8360-3DEC81A54A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виконання!$C$33:$L$33</c:f>
              <c:strCache>
                <c:ptCount val="10"/>
                <c:pt idx="0">
                  <c:v>Спеціальний фонд</c:v>
                </c:pt>
                <c:pt idx="1">
                  <c:v>Інші надходження </c:v>
                </c:pt>
                <c:pt idx="2">
                  <c:v>Надходження від орендної плати за комунальне майно </c:v>
                </c:pt>
                <c:pt idx="3">
                  <c:v>Плата за надання адміністративних послуг </c:v>
                </c:pt>
                <c:pt idx="4">
                  <c:v>Єдиний податок </c:v>
                </c:pt>
                <c:pt idx="5">
                  <c:v>Податок на майно</c:v>
                </c:pt>
                <c:pt idx="6">
                  <c:v>Акцизний податок </c:v>
                </c:pt>
                <c:pt idx="7">
                  <c:v>Рентна плата та плата за використання природних ресурсів </c:v>
                </c:pt>
                <c:pt idx="8">
                  <c:v>Податок на доходи фізичних осіб та податок на прибуток </c:v>
                </c:pt>
                <c:pt idx="9">
                  <c:v>Загальний фонд всього, в тому числі</c:v>
                </c:pt>
              </c:strCache>
            </c:strRef>
          </c:cat>
          <c:val>
            <c:numRef>
              <c:f>виконання!$C$34:$L$34</c:f>
              <c:numCache>
                <c:formatCode>#,##0.0</c:formatCode>
                <c:ptCount val="10"/>
                <c:pt idx="0">
                  <c:v>2452.6999999999998</c:v>
                </c:pt>
                <c:pt idx="1">
                  <c:v>102.5</c:v>
                </c:pt>
                <c:pt idx="2">
                  <c:v>404.3</c:v>
                </c:pt>
                <c:pt idx="3">
                  <c:v>1748.4</c:v>
                </c:pt>
                <c:pt idx="4">
                  <c:v>4628.8999999999996</c:v>
                </c:pt>
                <c:pt idx="5">
                  <c:v>2060</c:v>
                </c:pt>
                <c:pt idx="6">
                  <c:v>1024.8</c:v>
                </c:pt>
                <c:pt idx="7">
                  <c:v>72.099999999999994</c:v>
                </c:pt>
                <c:pt idx="8">
                  <c:v>47115.3</c:v>
                </c:pt>
                <c:pt idx="9">
                  <c:v>57156.3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8E-4252-8360-3DEC81A54A19}"/>
            </c:ext>
          </c:extLst>
        </c:ser>
        <c:ser>
          <c:idx val="1"/>
          <c:order val="1"/>
          <c:tx>
            <c:strRef>
              <c:f>виконання!$B$35</c:f>
              <c:strCache>
                <c:ptCount val="1"/>
                <c:pt idx="0">
                  <c:v>2023 рік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61368994752155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F58E-4252-8360-3DEC81A54A19}"/>
                </c:ext>
              </c:extLst>
            </c:dLbl>
            <c:dLbl>
              <c:idx val="1"/>
              <c:layout>
                <c:manualLayout>
                  <c:x val="0.146751754661478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F58E-4252-8360-3DEC81A54A19}"/>
                </c:ext>
              </c:extLst>
            </c:dLbl>
            <c:dLbl>
              <c:idx val="2"/>
              <c:layout>
                <c:manualLayout>
                  <c:x val="9.5707666083572798E-2"/>
                  <c:y val="2.2443745723317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58E-4252-8360-3DEC81A54A19}"/>
                </c:ext>
              </c:extLst>
            </c:dLbl>
            <c:dLbl>
              <c:idx val="3"/>
              <c:layout>
                <c:manualLayout>
                  <c:x val="5.63611811381039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58E-4252-8360-3DEC81A54A19}"/>
                </c:ext>
              </c:extLst>
            </c:dLbl>
            <c:dLbl>
              <c:idx val="4"/>
              <c:layout>
                <c:manualLayout>
                  <c:x val="9.78345031076521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58E-4252-8360-3DEC81A54A19}"/>
                </c:ext>
              </c:extLst>
            </c:dLbl>
            <c:dLbl>
              <c:idx val="5"/>
              <c:layout>
                <c:manualLayout>
                  <c:x val="0.12973705846884298"/>
                  <c:y val="-8.22927836655725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58E-4252-8360-3DEC81A54A19}"/>
                </c:ext>
              </c:extLst>
            </c:dLbl>
            <c:dLbl>
              <c:idx val="6"/>
              <c:layout>
                <c:manualLayout>
                  <c:x val="0.13292731400496222"/>
                  <c:y val="-4.1146391832786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58E-4252-8360-3DEC81A54A19}"/>
                </c:ext>
              </c:extLst>
            </c:dLbl>
            <c:dLbl>
              <c:idx val="9"/>
              <c:layout>
                <c:manualLayout>
                  <c:x val="3.203142158875228E-2"/>
                  <c:y val="-2.66709457052214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58E-4252-8360-3DEC81A54A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виконання!$C$33:$L$33</c:f>
              <c:strCache>
                <c:ptCount val="10"/>
                <c:pt idx="0">
                  <c:v>Спеціальний фонд</c:v>
                </c:pt>
                <c:pt idx="1">
                  <c:v>Інші надходження </c:v>
                </c:pt>
                <c:pt idx="2">
                  <c:v>Надходження від орендної плати за комунальне майно </c:v>
                </c:pt>
                <c:pt idx="3">
                  <c:v>Плата за надання адміністративних послуг </c:v>
                </c:pt>
                <c:pt idx="4">
                  <c:v>Єдиний податок </c:v>
                </c:pt>
                <c:pt idx="5">
                  <c:v>Податок на майно</c:v>
                </c:pt>
                <c:pt idx="6">
                  <c:v>Акцизний податок </c:v>
                </c:pt>
                <c:pt idx="7">
                  <c:v>Рентна плата та плата за використання природних ресурсів </c:v>
                </c:pt>
                <c:pt idx="8">
                  <c:v>Податок на доходи фізичних осіб та податок на прибуток </c:v>
                </c:pt>
                <c:pt idx="9">
                  <c:v>Загальний фонд всього, в тому числі</c:v>
                </c:pt>
              </c:strCache>
            </c:strRef>
          </c:cat>
          <c:val>
            <c:numRef>
              <c:f>виконання!$C$35:$L$35</c:f>
              <c:numCache>
                <c:formatCode>#,##0.0</c:formatCode>
                <c:ptCount val="10"/>
                <c:pt idx="0">
                  <c:v>2852.8</c:v>
                </c:pt>
                <c:pt idx="1">
                  <c:v>244.7</c:v>
                </c:pt>
                <c:pt idx="2">
                  <c:v>493.8</c:v>
                </c:pt>
                <c:pt idx="3">
                  <c:v>1385.7</c:v>
                </c:pt>
                <c:pt idx="4">
                  <c:v>5809.8</c:v>
                </c:pt>
                <c:pt idx="5">
                  <c:v>3762.6</c:v>
                </c:pt>
                <c:pt idx="6">
                  <c:v>1851.4</c:v>
                </c:pt>
                <c:pt idx="7">
                  <c:v>20.3</c:v>
                </c:pt>
                <c:pt idx="8">
                  <c:v>17029.8</c:v>
                </c:pt>
                <c:pt idx="9">
                  <c:v>30598.1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8E-4252-8360-3DEC81A54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2551344"/>
        <c:axId val="412556920"/>
      </c:barChart>
      <c:catAx>
        <c:axId val="41255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2556920"/>
        <c:crosses val="autoZero"/>
        <c:auto val="1"/>
        <c:lblAlgn val="ctr"/>
        <c:lblOffset val="100"/>
        <c:noMultiLvlLbl val="0"/>
      </c:catAx>
      <c:valAx>
        <c:axId val="4125569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1255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153145605531909E-3"/>
          <c:y val="0.96179634333018049"/>
          <c:w val="0.21687256654048268"/>
          <c:h val="3.72850702082779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17784536"/>
        <c:axId val="417781256"/>
        <c:axId val="411127336"/>
      </c:bar3DChart>
      <c:catAx>
        <c:axId val="4177845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781256"/>
        <c:crosses val="autoZero"/>
        <c:auto val="1"/>
        <c:lblAlgn val="ctr"/>
        <c:lblOffset val="100"/>
        <c:noMultiLvlLbl val="0"/>
      </c:catAx>
      <c:valAx>
        <c:axId val="417781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784536"/>
        <c:crosses val="autoZero"/>
        <c:crossBetween val="between"/>
      </c:valAx>
      <c:serAx>
        <c:axId val="4111273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78125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17784536"/>
        <c:axId val="417781256"/>
        <c:axId val="411127336"/>
      </c:bar3DChart>
      <c:catAx>
        <c:axId val="4177845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781256"/>
        <c:crosses val="autoZero"/>
        <c:auto val="1"/>
        <c:lblAlgn val="ctr"/>
        <c:lblOffset val="100"/>
        <c:noMultiLvlLbl val="0"/>
      </c:catAx>
      <c:valAx>
        <c:axId val="417781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784536"/>
        <c:crosses val="autoZero"/>
        <c:crossBetween val="between"/>
      </c:valAx>
      <c:serAx>
        <c:axId val="4111273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78125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990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929182283948821E-2"/>
          <c:y val="6.6480529747994482E-2"/>
          <c:w val="0.88101054711334514"/>
          <c:h val="0.710358838739065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виконання!$C$83</c:f>
              <c:strCache>
                <c:ptCount val="1"/>
                <c:pt idx="0">
                  <c:v>9 місяців 2022 року</c:v>
                </c:pt>
              </c:strCache>
            </c:strRef>
          </c:tx>
          <c:spPr>
            <a:solidFill>
              <a:srgbClr val="92AA4C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1420974813287919E-3"/>
                  <c:y val="4.19364245222105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A11-46EB-B708-11C81D7DBC91}"/>
                </c:ext>
              </c:extLst>
            </c:dLbl>
            <c:dLbl>
              <c:idx val="1"/>
              <c:layout>
                <c:manualLayout>
                  <c:x val="0"/>
                  <c:y val="9.47249826047431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11-46EB-B708-11C81D7DBC91}"/>
                </c:ext>
              </c:extLst>
            </c:dLbl>
            <c:dLbl>
              <c:idx val="2"/>
              <c:layout>
                <c:manualLayout>
                  <c:x val="-1.5747995144592589E-16"/>
                  <c:y val="0.434876329662491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A11-46EB-B708-11C81D7DBC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виконання!$B$90:$B$92</c:f>
              <c:strCache>
                <c:ptCount val="3"/>
                <c:pt idx="0">
                  <c:v>Акцизний податок з вироблених в Україні підакцизних товарів (продукції) </c:v>
                </c:pt>
                <c:pt idx="1">
                  <c:v>Акцизний податок з ввезених на митну територію України підакцизних товарів (продукції) </c:v>
                </c:pt>
                <c:pt idx="2">
                  <c:v>Акцизний податок з реалізації суб`єктами господарювання роздрібної торгівлі підакцизних товарів </c:v>
                </c:pt>
              </c:strCache>
            </c:strRef>
          </c:cat>
          <c:val>
            <c:numRef>
              <c:f>виконання!$C$90:$C$92</c:f>
              <c:numCache>
                <c:formatCode>#,##0.0</c:formatCode>
                <c:ptCount val="3"/>
                <c:pt idx="0">
                  <c:v>54.9</c:v>
                </c:pt>
                <c:pt idx="1">
                  <c:v>188.9</c:v>
                </c:pt>
                <c:pt idx="2">
                  <c:v>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11-46EB-B708-11C81D7DBC91}"/>
            </c:ext>
          </c:extLst>
        </c:ser>
        <c:ser>
          <c:idx val="1"/>
          <c:order val="1"/>
          <c:tx>
            <c:strRef>
              <c:f>виконання!$D$83</c:f>
              <c:strCache>
                <c:ptCount val="1"/>
                <c:pt idx="0">
                  <c:v>9 місяців 2023 року</c:v>
                </c:pt>
              </c:strCache>
            </c:strRef>
          </c:tx>
          <c:spPr>
            <a:solidFill>
              <a:srgbClr val="DE7E18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7549195862231298E-3"/>
                  <c:y val="9.8537545064633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A11-46EB-B708-11C81D7DBC91}"/>
                </c:ext>
              </c:extLst>
            </c:dLbl>
            <c:dLbl>
              <c:idx val="1"/>
              <c:layout>
                <c:manualLayout>
                  <c:x val="9.2150508834083992E-3"/>
                  <c:y val="0.27383629991087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A11-46EB-B708-11C81D7DBC91}"/>
                </c:ext>
              </c:extLst>
            </c:dLbl>
            <c:dLbl>
              <c:idx val="2"/>
              <c:layout>
                <c:manualLayout>
                  <c:x val="1.5108780786727815E-2"/>
                  <c:y val="0.59598881925128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A11-46EB-B708-11C81D7DBC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виконання!$B$90:$B$92</c:f>
              <c:strCache>
                <c:ptCount val="3"/>
                <c:pt idx="0">
                  <c:v>Акцизний податок з вироблених в Україні підакцизних товарів (продукції) </c:v>
                </c:pt>
                <c:pt idx="1">
                  <c:v>Акцизний податок з ввезених на митну територію України підакцизних товарів (продукції) </c:v>
                </c:pt>
                <c:pt idx="2">
                  <c:v>Акцизний податок з реалізації суб`єктами господарювання роздрібної торгівлі підакцизних товарів </c:v>
                </c:pt>
              </c:strCache>
            </c:strRef>
          </c:cat>
          <c:val>
            <c:numRef>
              <c:f>виконання!$D$90:$D$92</c:f>
              <c:numCache>
                <c:formatCode>#,##0.0</c:formatCode>
                <c:ptCount val="3"/>
                <c:pt idx="0">
                  <c:v>162</c:v>
                </c:pt>
                <c:pt idx="1">
                  <c:v>568.79999999999995</c:v>
                </c:pt>
                <c:pt idx="2">
                  <c:v>1120.5999999999999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7-6A11-46EB-B708-11C81D7DB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0007704"/>
        <c:axId val="420008032"/>
        <c:axId val="0"/>
      </c:bar3DChart>
      <c:catAx>
        <c:axId val="42000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0008032"/>
        <c:crosses val="autoZero"/>
        <c:auto val="1"/>
        <c:lblAlgn val="ctr"/>
        <c:lblOffset val="100"/>
        <c:noMultiLvlLbl val="0"/>
      </c:catAx>
      <c:valAx>
        <c:axId val="42000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0007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87416315968178"/>
          <c:y val="0.94044388896254549"/>
          <c:w val="0.63389732549283795"/>
          <c:h val="5.7692711487987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5FCBEF"/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17784536"/>
        <c:axId val="417781256"/>
        <c:axId val="411127336"/>
      </c:bar3DChart>
      <c:catAx>
        <c:axId val="4177845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781256"/>
        <c:crosses val="autoZero"/>
        <c:auto val="1"/>
        <c:lblAlgn val="ctr"/>
        <c:lblOffset val="100"/>
        <c:noMultiLvlLbl val="0"/>
      </c:catAx>
      <c:valAx>
        <c:axId val="417781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784536"/>
        <c:crosses val="autoZero"/>
        <c:crossBetween val="between"/>
      </c:valAx>
      <c:serAx>
        <c:axId val="4111273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78125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0.16174</cdr:x>
      <cdr:y>0.86885</cdr:y>
    </cdr:from>
    <cdr:to>
      <cdr:x>0.43809</cdr:x>
      <cdr:y>0.94123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946824" y="4833909"/>
          <a:ext cx="1617805" cy="40268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Загальний</a:t>
          </a:r>
          <a:r>
            <a:rPr lang="uk-UA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фонд</a:t>
          </a:r>
          <a:endParaRPr lang="uk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0.58733</cdr:x>
      <cdr:y>0.88064</cdr:y>
    </cdr:from>
    <cdr:to>
      <cdr:x>0.89857</cdr:x>
      <cdr:y>0.9325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3438304" y="4899532"/>
          <a:ext cx="1822023" cy="28852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Спеціальний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фонд</a:t>
          </a:r>
          <a:endParaRPr lang="uk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0.44384</cdr:x>
      <cdr:y>0.33123</cdr:y>
    </cdr:from>
    <cdr:to>
      <cdr:x>0.63329</cdr:x>
      <cdr:y>0.45319</cdr:y>
    </cdr:to>
    <cdr:sp macro="" textlink="">
      <cdr:nvSpPr>
        <cdr:cNvPr id="5" name="TextBox 8"/>
        <cdr:cNvSpPr txBox="1"/>
      </cdr:nvSpPr>
      <cdr:spPr>
        <a:xfrm xmlns:a="http://schemas.openxmlformats.org/drawingml/2006/main">
          <a:off x="2740588" y="1842805"/>
          <a:ext cx="1169831" cy="67854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52 610,8 тис. грн</a:t>
          </a:r>
        </a:p>
        <a:p xmlns:a="http://schemas.openxmlformats.org/drawingml/2006/main">
          <a:pPr algn="ctr"/>
          <a:endParaRPr lang="uk-UA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uk-UA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0.39589</cdr:x>
      <cdr:y>0.12521</cdr:y>
    </cdr:from>
    <cdr:to>
      <cdr:x>0.47635</cdr:x>
      <cdr:y>0.81597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2337237" y="676894"/>
          <a:ext cx="475013" cy="3734158"/>
        </a:xfrm>
        <a:prstGeom xmlns:a="http://schemas.openxmlformats.org/drawingml/2006/main" prst="rightBrace">
          <a:avLst/>
        </a:prstGeom>
        <a:ln xmlns:a="http://schemas.openxmlformats.org/drawingml/2006/main" w="25400">
          <a:solidFill>
            <a:schemeClr val="accent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0.30102</cdr:x>
      <cdr:y>0.02766</cdr:y>
    </cdr:from>
    <cdr:to>
      <cdr:x>0.4728</cdr:x>
      <cdr:y>0.09641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80106" y="147202"/>
          <a:ext cx="958773" cy="3658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-1 958,8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0.18687</cdr:x>
      <cdr:y>0.23917</cdr:y>
    </cdr:from>
    <cdr:to>
      <cdr:x>0.36187</cdr:x>
      <cdr:y>0.89542</cdr:y>
    </cdr:to>
    <cdr:sp macro="" textlink="">
      <cdr:nvSpPr>
        <cdr:cNvPr id="2" name="Цилиндр 1"/>
        <cdr:cNvSpPr/>
      </cdr:nvSpPr>
      <cdr:spPr>
        <a:xfrm xmlns:a="http://schemas.openxmlformats.org/drawingml/2006/main">
          <a:off x="920948" y="912923"/>
          <a:ext cx="862445" cy="2504924"/>
        </a:xfrm>
        <a:prstGeom xmlns:a="http://schemas.openxmlformats.org/drawingml/2006/main" prst="can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0.65344</cdr:x>
      <cdr:y>0.43222</cdr:y>
    </cdr:from>
    <cdr:to>
      <cdr:x>0.82844</cdr:x>
      <cdr:y>0.88708</cdr:y>
    </cdr:to>
    <cdr:sp macro="" textlink="">
      <cdr:nvSpPr>
        <cdr:cNvPr id="3" name="Цилиндр 2"/>
        <cdr:cNvSpPr/>
      </cdr:nvSpPr>
      <cdr:spPr>
        <a:xfrm xmlns:a="http://schemas.openxmlformats.org/drawingml/2006/main">
          <a:off x="3220315" y="1649779"/>
          <a:ext cx="862446" cy="1736212"/>
        </a:xfrm>
        <a:prstGeom xmlns:a="http://schemas.openxmlformats.org/drawingml/2006/main" prst="can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0.60016</cdr:x>
      <cdr:y>0.8792</cdr:y>
    </cdr:from>
    <cdr:to>
      <cdr:x>0.88141</cdr:x>
      <cdr:y>0.9798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957758" y="3617719"/>
          <a:ext cx="1386073" cy="4139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127000">
            <a:schemeClr val="bg1"/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</a:t>
          </a:r>
          <a:r>
            <a:rPr lang="ru-RU" sz="1200" b="1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місяців</a:t>
          </a:r>
          <a:r>
            <a: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року</a:t>
          </a:r>
        </a:p>
        <a:p xmlns:a="http://schemas.openxmlformats.org/drawingml/2006/main">
          <a:pPr algn="l"/>
          <a:endParaRPr lang="ru-RU" sz="1100" dirty="0"/>
        </a:p>
      </cdr:txBody>
    </cdr:sp>
  </cdr:relSizeAnchor>
  <cdr:relSizeAnchor xmlns:cdr="http://schemas.openxmlformats.org/drawingml/2006/chartDrawing">
    <cdr:from>
      <cdr:x>0.44016</cdr:x>
      <cdr:y>0.24483</cdr:y>
    </cdr:from>
    <cdr:to>
      <cdr:x>0.72141</cdr:x>
      <cdr:y>0.36064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169218" y="934534"/>
          <a:ext cx="1386073" cy="442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127000">
            <a:schemeClr val="bg1"/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-30 089,6 </a:t>
          </a:r>
          <a:r>
            <a:rPr lang="ru-RU" sz="14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тис.грн</a:t>
          </a:r>
          <a:r>
            <a: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36,1%</a:t>
          </a:r>
          <a:endParaRPr lang="ru-RU" sz="14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ru-RU" sz="1100" dirty="0"/>
        </a:p>
      </cdr:txBody>
    </cdr:sp>
  </cdr:relSizeAnchor>
  <cdr:relSizeAnchor xmlns:cdr="http://schemas.openxmlformats.org/drawingml/2006/chartDrawing">
    <cdr:from>
      <cdr:x>0.12068</cdr:x>
      <cdr:y>0.88732</cdr:y>
    </cdr:from>
    <cdr:to>
      <cdr:x>0.40193</cdr:x>
      <cdr:y>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94755" y="3651124"/>
          <a:ext cx="1386073" cy="4636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127000">
            <a:schemeClr val="bg1"/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</a:t>
          </a:r>
          <a:r>
            <a:rPr lang="ru-RU" sz="1200" b="1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місяців</a:t>
          </a:r>
          <a:r>
            <a: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2022 року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0.07952</cdr:x>
      <cdr:y>0</cdr:y>
    </cdr:from>
    <cdr:to>
      <cdr:x>0.92048</cdr:x>
      <cdr:y>0.12318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91895" y="0"/>
          <a:ext cx="4144469" cy="44532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uk-UA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Надходження ПДФО порівняно з минулим роком</a:t>
          </a:r>
          <a:endParaRPr lang="ru-RU" sz="1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0.38675</cdr:x>
      <cdr:y>0.35933</cdr:y>
    </cdr:from>
    <cdr:to>
      <cdr:x>0.61325</cdr:x>
      <cdr:y>0.57089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>
          <a:off x="1906004" y="1299087"/>
          <a:ext cx="1116251" cy="764847"/>
        </a:xfrm>
        <a:prstGeom xmlns:a="http://schemas.openxmlformats.org/drawingml/2006/main" prst="straightConnector1">
          <a:avLst/>
        </a:prstGeom>
        <a:ln xmlns:a="http://schemas.openxmlformats.org/drawingml/2006/main" w="508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0.16571</cdr:x>
      <cdr:y>0.25389</cdr:y>
    </cdr:from>
    <cdr:to>
      <cdr:x>0.34071</cdr:x>
      <cdr:y>0.91014</cdr:y>
    </cdr:to>
    <cdr:sp macro="" textlink="">
      <cdr:nvSpPr>
        <cdr:cNvPr id="2" name="Цилиндр 1"/>
        <cdr:cNvSpPr/>
      </cdr:nvSpPr>
      <cdr:spPr>
        <a:xfrm xmlns:a="http://schemas.openxmlformats.org/drawingml/2006/main">
          <a:off x="816677" y="969115"/>
          <a:ext cx="862445" cy="2504923"/>
        </a:xfrm>
        <a:prstGeom xmlns:a="http://schemas.openxmlformats.org/drawingml/2006/main" prst="can">
          <a:avLst/>
        </a:prstGeom>
        <a:solidFill xmlns:a="http://schemas.openxmlformats.org/drawingml/2006/main">
          <a:srgbClr val="FF99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0.65606</cdr:x>
      <cdr:y>0.44337</cdr:y>
    </cdr:from>
    <cdr:to>
      <cdr:x>0.83106</cdr:x>
      <cdr:y>0.89823</cdr:y>
    </cdr:to>
    <cdr:sp macro="" textlink="">
      <cdr:nvSpPr>
        <cdr:cNvPr id="3" name="Цилиндр 2"/>
        <cdr:cNvSpPr/>
      </cdr:nvSpPr>
      <cdr:spPr>
        <a:xfrm xmlns:a="http://schemas.openxmlformats.org/drawingml/2006/main">
          <a:off x="3233239" y="1692342"/>
          <a:ext cx="862446" cy="1736212"/>
        </a:xfrm>
        <a:prstGeom xmlns:a="http://schemas.openxmlformats.org/drawingml/2006/main" prst="can">
          <a:avLst/>
        </a:prstGeom>
        <a:solidFill xmlns:a="http://schemas.openxmlformats.org/drawingml/2006/main">
          <a:srgbClr val="FF99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0.60016</cdr:x>
      <cdr:y>0.93364</cdr:y>
    </cdr:from>
    <cdr:to>
      <cdr:x>0.88141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957745" y="3563747"/>
          <a:ext cx="1386073" cy="2532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127000">
            <a:schemeClr val="bg1"/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</a:t>
          </a:r>
        </a:p>
        <a:p xmlns:a="http://schemas.openxmlformats.org/drawingml/2006/main">
          <a:pPr algn="ctr"/>
          <a:endParaRPr lang="ru-RU" sz="12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ru-RU" sz="1100" dirty="0"/>
        </a:p>
      </cdr:txBody>
    </cdr:sp>
  </cdr:relSizeAnchor>
  <cdr:relSizeAnchor xmlns:cdr="http://schemas.openxmlformats.org/drawingml/2006/chartDrawing">
    <cdr:from>
      <cdr:x>0.42876</cdr:x>
      <cdr:y>0.26144</cdr:y>
    </cdr:from>
    <cdr:to>
      <cdr:x>0.71001</cdr:x>
      <cdr:y>0.37725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113053" y="997934"/>
          <a:ext cx="1386073" cy="442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127000">
            <a:schemeClr val="bg1"/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-4 057,9 </a:t>
          </a:r>
          <a:r>
            <a:rPr lang="ru-RU" sz="14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тис.грн</a:t>
          </a:r>
          <a:r>
            <a: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80,8%</a:t>
          </a:r>
          <a:endParaRPr lang="ru-RU" sz="14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ru-RU" sz="1100" dirty="0"/>
        </a:p>
      </cdr:txBody>
    </cdr:sp>
  </cdr:relSizeAnchor>
  <cdr:relSizeAnchor xmlns:cdr="http://schemas.openxmlformats.org/drawingml/2006/chartDrawing">
    <cdr:from>
      <cdr:x>0.11821</cdr:x>
      <cdr:y>0.93243</cdr:y>
    </cdr:from>
    <cdr:to>
      <cdr:x>0.39946</cdr:x>
      <cdr:y>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82572" y="3559116"/>
          <a:ext cx="1386074" cy="2579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127000">
            <a:schemeClr val="bg1"/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0.07845</cdr:x>
      <cdr:y>0</cdr:y>
    </cdr:from>
    <cdr:to>
      <cdr:x>0.90255</cdr:x>
      <cdr:y>0.14599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86630" y="0"/>
          <a:ext cx="4061361" cy="557249"/>
        </a:xfrm>
        <a:prstGeom xmlns:a="http://schemas.openxmlformats.org/drawingml/2006/main" prst="rect">
          <a:avLst/>
        </a:prstGeom>
        <a:solidFill xmlns:a="http://schemas.openxmlformats.org/drawingml/2006/main">
          <a:srgbClr val="FF9900">
            <a:alpha val="40000"/>
          </a:srgbClr>
        </a:solidFill>
        <a:ln xmlns:a="http://schemas.openxmlformats.org/drawingml/2006/main">
          <a:solidFill>
            <a:srgbClr val="FF99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uk-UA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Фактичні надходження ПДФО за 9 місяців  2023 року порівняно із плановими показниками </a:t>
          </a:r>
          <a:endParaRPr lang="ru-RU" sz="1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0.61938</cdr:x>
      <cdr:y>0.83681</cdr:y>
    </cdr:from>
    <cdr:to>
      <cdr:x>0.90063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055455" y="4148861"/>
          <a:ext cx="1387421" cy="8090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127000">
            <a:schemeClr val="bg1"/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200" b="1" dirty="0" smtClean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</a:t>
          </a:r>
          <a:r>
            <a:rPr lang="ru-RU" sz="1200" b="1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місяців</a:t>
          </a:r>
          <a:r>
            <a: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року</a:t>
          </a:r>
        </a:p>
        <a:p xmlns:a="http://schemas.openxmlformats.org/drawingml/2006/main">
          <a:pPr algn="l"/>
          <a:endParaRPr lang="ru-RU" sz="1100" dirty="0"/>
        </a:p>
      </cdr:txBody>
    </cdr:sp>
  </cdr:relSizeAnchor>
  <cdr:relSizeAnchor xmlns:cdr="http://schemas.openxmlformats.org/drawingml/2006/chartDrawing">
    <cdr:from>
      <cdr:x>0.34578</cdr:x>
      <cdr:y>0.39281</cdr:y>
    </cdr:from>
    <cdr:to>
      <cdr:x>0.64578</cdr:x>
      <cdr:y>0.59751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V="1">
          <a:off x="1705763" y="1947555"/>
          <a:ext cx="1479916" cy="1014892"/>
        </a:xfrm>
        <a:prstGeom xmlns:a="http://schemas.openxmlformats.org/drawingml/2006/main" prst="straightConnector1">
          <a:avLst/>
        </a:prstGeom>
        <a:ln xmlns:a="http://schemas.openxmlformats.org/drawingml/2006/main" w="635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0.30496</cdr:x>
      <cdr:y>0.35449</cdr:y>
    </cdr:from>
    <cdr:to>
      <cdr:x>0.58621</cdr:x>
      <cdr:y>0.46694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1504385" y="1757540"/>
          <a:ext cx="1387422" cy="5575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127000">
            <a:schemeClr val="bg1"/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+2 883,5 </a:t>
          </a:r>
          <a:r>
            <a:rPr lang="ru-RU" sz="12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тис.грн</a:t>
          </a:r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143,1%</a:t>
          </a:r>
          <a:endParaRPr lang="ru-RU" sz="12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ru-RU" sz="1100" dirty="0"/>
        </a:p>
      </cdr:txBody>
    </cdr:sp>
  </cdr:relSizeAnchor>
  <cdr:relSizeAnchor xmlns:cdr="http://schemas.openxmlformats.org/drawingml/2006/chartDrawing">
    <cdr:from>
      <cdr:x>0.08674</cdr:x>
      <cdr:y>0.83681</cdr:y>
    </cdr:from>
    <cdr:to>
      <cdr:x>0.36799</cdr:x>
      <cdr:y>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27917" y="4148862"/>
          <a:ext cx="1387422" cy="8090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127000">
            <a:schemeClr val="bg1"/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200" b="1" dirty="0" smtClean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</a:t>
          </a:r>
          <a:r>
            <a:rPr lang="ru-RU" sz="1200" b="1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місяців</a:t>
          </a:r>
          <a:r>
            <a: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року</a:t>
          </a:r>
        </a:p>
        <a:p xmlns:a="http://schemas.openxmlformats.org/drawingml/2006/main">
          <a:pPr algn="l"/>
          <a:endParaRPr lang="ru-RU" sz="1100" dirty="0"/>
        </a:p>
      </cdr:txBody>
    </cdr:sp>
  </cdr:relSizeAnchor>
  <cdr:relSizeAnchor xmlns:cdr="http://schemas.openxmlformats.org/drawingml/2006/chartDrawing">
    <cdr:from>
      <cdr:x>0.62353</cdr:x>
      <cdr:y>0.28603</cdr:y>
    </cdr:from>
    <cdr:to>
      <cdr:x>0.87179</cdr:x>
      <cdr:y>0.85856</cdr:y>
    </cdr:to>
    <cdr:sp macro="" textlink="">
      <cdr:nvSpPr>
        <cdr:cNvPr id="10" name="Равнобедренный треугольник 9"/>
        <cdr:cNvSpPr/>
      </cdr:nvSpPr>
      <cdr:spPr>
        <a:xfrm xmlns:a="http://schemas.openxmlformats.org/drawingml/2006/main">
          <a:off x="3075886" y="1418109"/>
          <a:ext cx="1224680" cy="2838575"/>
        </a:xfrm>
        <a:prstGeom xmlns:a="http://schemas.openxmlformats.org/drawingml/2006/main" prst="triangle">
          <a:avLst>
            <a:gd name="adj" fmla="val 47127"/>
          </a:avLst>
        </a:prstGeom>
        <a:solidFill xmlns:a="http://schemas.openxmlformats.org/drawingml/2006/main">
          <a:schemeClr val="accent1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0.32727</cdr:x>
      <cdr:y>0.03951</cdr:y>
    </cdr:from>
    <cdr:to>
      <cdr:x>0.46461</cdr:x>
      <cdr:y>0.08655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990076" y="240462"/>
          <a:ext cx="1674454" cy="2862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uk-UA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+1 092,4  або 102,1%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0.44672</cdr:x>
      <cdr:y>0.12679</cdr:y>
    </cdr:from>
    <cdr:to>
      <cdr:x>0.57042</cdr:x>
      <cdr:y>0.17382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382707" y="758119"/>
          <a:ext cx="1490523" cy="2812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+878,0  або 115,0%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0.38371</cdr:x>
      <cdr:y>0.39176</cdr:y>
    </cdr:from>
    <cdr:to>
      <cdr:x>0.50741</cdr:x>
      <cdr:y>0.4388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623518" y="2342444"/>
          <a:ext cx="1490523" cy="2812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+425,3  або 145,5%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0.36704</cdr:x>
      <cdr:y>0.30731</cdr:y>
    </cdr:from>
    <cdr:to>
      <cdr:x>0.49074</cdr:x>
      <cdr:y>0.35435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422588" y="1837452"/>
          <a:ext cx="1490523" cy="2812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+128,8  або 128,6%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0.33824</cdr:x>
      <cdr:y>0.21668</cdr:y>
    </cdr:from>
    <cdr:to>
      <cdr:x>0.46813</cdr:x>
      <cdr:y>0.26216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075676" y="1295566"/>
          <a:ext cx="1565104" cy="2719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-1 662,1  або 95,0%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0.39626</cdr:x>
      <cdr:y>0.47648</cdr:y>
    </cdr:from>
    <cdr:to>
      <cdr:x>0.51996</cdr:x>
      <cdr:y>0.52352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774674" y="2848980"/>
          <a:ext cx="1490523" cy="2812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-200,9  або 90,1%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0.39216</cdr:x>
      <cdr:y>0.75336</cdr:y>
    </cdr:from>
    <cdr:to>
      <cdr:x>0.46813</cdr:x>
      <cdr:y>0.8004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4725340" y="4504499"/>
          <a:ext cx="915439" cy="28125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+1 489,1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0.4191</cdr:x>
      <cdr:y>0.66287</cdr:y>
    </cdr:from>
    <cdr:to>
      <cdr:x>0.5428</cdr:x>
      <cdr:y>0.7099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049896" y="3963449"/>
          <a:ext cx="1490523" cy="2812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+303,2 або 108,1%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0.39133</cdr:x>
      <cdr:y>0.57636</cdr:y>
    </cdr:from>
    <cdr:to>
      <cdr:x>0.51503</cdr:x>
      <cdr:y>0.6234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4715365" y="3446162"/>
          <a:ext cx="1490522" cy="2812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+358,4 або 125,0%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37D59-977D-4E86-AFF8-78BAA9578DD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B51A2-DC9F-466E-8581-89F59870C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7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51A2-DC9F-466E-8581-89F59870CF2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6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BEE2-A63E-4AA2-94B8-016DBB2F869C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80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5694-1152-452D-963D-0EB747BD70ED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841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5694-1152-452D-963D-0EB747BD70ED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1690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5694-1152-452D-963D-0EB747BD70ED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88505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5694-1152-452D-963D-0EB747BD70ED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26641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5694-1152-452D-963D-0EB747BD70ED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2631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7165-003A-4BD5-8329-E0FEC507B0C0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703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9626-7062-4CEC-9180-A88C684E6CB0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6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5648-323A-47D4-A45C-D5ED6664B982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93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1430-A3F4-4B62-AFD7-3766A467BD5C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97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7437-7D33-401A-BF7F-92A8ED848C31}" type="datetime1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6127-5890-4680-A7E9-CE690E0F765B}" type="datetime1">
              <a:rPr lang="ru-RU" smtClean="0"/>
              <a:t>18.10.2023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82E7-DFD8-42FF-8D76-629B18D1A5CB}" type="datetime1">
              <a:rPr lang="ru-RU" smtClean="0"/>
              <a:t>18.10.2023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8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EA7E-43E5-48CA-BA42-8AD8B7988329}" type="datetime1">
              <a:rPr lang="ru-RU" smtClean="0"/>
              <a:t>18.10.2023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5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8D74-9C29-41C4-BA18-6B03527E7C07}" type="datetime1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2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7F63-9EFE-4D50-9CB5-1A4978055DBA}" type="datetime1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4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35694-1152-452D-963D-0EB747BD70ED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8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6" r:id="rId1"/>
    <p:sldLayoutId id="2147484667" r:id="rId2"/>
    <p:sldLayoutId id="2147484668" r:id="rId3"/>
    <p:sldLayoutId id="2147484669" r:id="rId4"/>
    <p:sldLayoutId id="2147484670" r:id="rId5"/>
    <p:sldLayoutId id="2147484671" r:id="rId6"/>
    <p:sldLayoutId id="2147484672" r:id="rId7"/>
    <p:sldLayoutId id="2147484673" r:id="rId8"/>
    <p:sldLayoutId id="2147484674" r:id="rId9"/>
    <p:sldLayoutId id="2147484675" r:id="rId10"/>
    <p:sldLayoutId id="2147484676" r:id="rId11"/>
    <p:sldLayoutId id="2147484677" r:id="rId12"/>
    <p:sldLayoutId id="2147484678" r:id="rId13"/>
    <p:sldLayoutId id="2147484679" r:id="rId14"/>
    <p:sldLayoutId id="2147484680" r:id="rId15"/>
    <p:sldLayoutId id="214748468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1566567" cy="318258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</a:t>
            </a:r>
            <a:r>
              <a:rPr lang="uk-UA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иконання бюджету Заставнівської міської територіальної громади </a:t>
            </a:r>
            <a:br>
              <a:rPr lang="uk-UA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 9 місяців 2023 року</a:t>
            </a:r>
            <a:r>
              <a:rPr lang="uk-UA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uk-UA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991" y="4054259"/>
            <a:ext cx="1745675" cy="1436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Загальна площа території – 75,827 </a:t>
            </a:r>
            <a:r>
              <a:rPr lang="uk-UA" sz="24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кв.км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39445" y="4054257"/>
            <a:ext cx="1745675" cy="1436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Кількість населення – </a:t>
            </a:r>
            <a:r>
              <a:rPr lang="uk-UA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9 </a:t>
            </a:r>
            <a:r>
              <a:rPr lang="uk-UA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251 осіб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/>
          <a:stretch>
            <a:fillRect/>
          </a:stretch>
        </p:blipFill>
        <p:spPr>
          <a:xfrm>
            <a:off x="3733878" y="3043927"/>
            <a:ext cx="3475355" cy="3457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25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198" y="0"/>
            <a:ext cx="11756131" cy="1320800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видаткової частини бюджету за 9 місяців 2023 року порівняно з відповідним періодом минулого року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536159"/>
              </p:ext>
            </p:extLst>
          </p:nvPr>
        </p:nvGraphicFramePr>
        <p:xfrm>
          <a:off x="83128" y="1235034"/>
          <a:ext cx="9096497" cy="5587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Выгнутая вверх стрелка 5"/>
          <p:cNvSpPr/>
          <p:nvPr/>
        </p:nvSpPr>
        <p:spPr>
          <a:xfrm>
            <a:off x="2817348" y="1423869"/>
            <a:ext cx="1303479" cy="752988"/>
          </a:xfrm>
          <a:prstGeom prst="curvedDownArrow">
            <a:avLst>
              <a:gd name="adj1" fmla="val 25000"/>
              <a:gd name="adj2" fmla="val 36378"/>
              <a:gd name="adj3" fmla="val 16109"/>
            </a:avLst>
          </a:prstGeom>
          <a:scene3d>
            <a:camera prst="orthographicFront">
              <a:rot lat="19867205" lon="11831530" rev="2109006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322666">
            <a:off x="5903316" y="4566444"/>
            <a:ext cx="1303479" cy="752988"/>
          </a:xfrm>
          <a:prstGeom prst="curvedDownArrow">
            <a:avLst>
              <a:gd name="adj1" fmla="val 25000"/>
              <a:gd name="adj2" fmla="val 36378"/>
              <a:gd name="adj3" fmla="val 16109"/>
            </a:avLst>
          </a:prstGeom>
          <a:scene3d>
            <a:camera prst="orthographicFront">
              <a:rot lat="19867205" lon="11831530" rev="2109006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1927" y="1168554"/>
            <a:ext cx="1571752" cy="631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+1 092,4 або 102,1 відсотка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11397" y="3875209"/>
            <a:ext cx="1533211" cy="631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+3 246,5 або 485,4 відсотка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9280536" y="1322472"/>
            <a:ext cx="2778824" cy="4677206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36576" tIns="2743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Видаткова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1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rtl="0">
              <a:defRPr sz="1000"/>
            </a:pPr>
            <a:endParaRPr lang="ru-RU" sz="1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1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року -  53 165,9 </a:t>
            </a:r>
            <a:r>
              <a:rPr lang="ru-RU" sz="1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8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endParaRPr lang="ru-RU" sz="18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r>
              <a:rPr lang="ru-RU" sz="1800" b="1" i="0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1800" b="1" i="0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1800" b="1" i="0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року -  57 504,8 </a:t>
            </a:r>
            <a:r>
              <a:rPr lang="ru-RU" sz="1800" b="1" i="0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800" b="1" i="0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endParaRPr lang="uk-UA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r>
              <a:rPr lang="uk-UA" sz="1800" b="1" i="0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становить</a:t>
            </a:r>
            <a:endParaRPr lang="ru-RU" sz="1800" b="1" i="0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+4 338,9 </a:t>
            </a:r>
            <a:r>
              <a:rPr lang="ru-RU" sz="1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108,2 </a:t>
            </a:r>
            <a:r>
              <a:rPr lang="ru-RU" sz="1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відсотка</a:t>
            </a: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sz="1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09070" y="29090"/>
            <a:ext cx="45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96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75325" cy="546265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видатків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фонду за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січень-вересень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506392"/>
              </p:ext>
            </p:extLst>
          </p:nvPr>
        </p:nvGraphicFramePr>
        <p:xfrm>
          <a:off x="142504" y="878774"/>
          <a:ext cx="12049496" cy="597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720945" y="0"/>
            <a:ext cx="47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70145" y="5936570"/>
            <a:ext cx="1308785" cy="309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-627,4 або 85,8%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545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05" y="1"/>
            <a:ext cx="11709070" cy="510638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видатків загального фонду бюджету громади за 9 місяців 2023 року</a:t>
            </a:r>
            <a:b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454004"/>
              </p:ext>
            </p:extLst>
          </p:nvPr>
        </p:nvGraphicFramePr>
        <p:xfrm>
          <a:off x="23787" y="1187514"/>
          <a:ext cx="6044504" cy="567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14068" y="29090"/>
            <a:ext cx="55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12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404024"/>
              </p:ext>
            </p:extLst>
          </p:nvPr>
        </p:nvGraphicFramePr>
        <p:xfrm>
          <a:off x="6068291" y="1187515"/>
          <a:ext cx="6099958" cy="567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26275" y="513916"/>
            <a:ext cx="3408272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розрізі галузей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17080" y="513915"/>
            <a:ext cx="4286992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економічною структурою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46073" y="545223"/>
            <a:ext cx="2196934" cy="502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видатків 53 415,9 тис. грн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5023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видатків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 </a:t>
            </a: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фонду бюджету громади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місяців </a:t>
            </a: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року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0639" y="1175657"/>
            <a:ext cx="4286992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розрізі галузей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1127" y="1098466"/>
            <a:ext cx="4286992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економічною структурою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09070" y="29090"/>
            <a:ext cx="45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13</a:t>
            </a:r>
            <a:endParaRPr lang="ru-RU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589421"/>
              </p:ext>
            </p:extLst>
          </p:nvPr>
        </p:nvGraphicFramePr>
        <p:xfrm>
          <a:off x="5818909" y="1674419"/>
          <a:ext cx="6349340" cy="5183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550984"/>
              </p:ext>
            </p:extLst>
          </p:nvPr>
        </p:nvGraphicFramePr>
        <p:xfrm>
          <a:off x="-1" y="1674418"/>
          <a:ext cx="5818909" cy="5183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97631" y="1033150"/>
            <a:ext cx="1686297" cy="510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видатків 4 088,9 </a:t>
            </a:r>
            <a:r>
              <a:rPr lang="uk-UA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642" y="0"/>
            <a:ext cx="11586358" cy="748145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фінансуються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бюджету </a:t>
            </a:r>
            <a:b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Заставнівської міської територіальної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3409" y="3072738"/>
            <a:ext cx="3669475" cy="1318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місяців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року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спрямовано кошти в сумі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099,1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грн, у тому числі на фінансування: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0945" y="3072738"/>
            <a:ext cx="3141024" cy="9381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Заставнівської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2023-2025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81,0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0945" y="4269175"/>
            <a:ext cx="3141024" cy="9767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благоустрою та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дорожнього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фонду Заставнівської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2023-2025 роки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7 145,0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3755" y="5474525"/>
            <a:ext cx="3218213" cy="13834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забезпечення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надзвичайні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Заставнівської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Чернівецької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2020-2023 роки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2349" y="1794657"/>
            <a:ext cx="3141023" cy="10123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малозабезпечених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верств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Турбота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2021-2023 роки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134,3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47483" y="5245921"/>
            <a:ext cx="2185181" cy="161207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пільгових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рецептів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аптечним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закладам на 2021-2023 роки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578,7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98821" y="5245921"/>
            <a:ext cx="2226563" cy="161207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-сиротам і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позбавленим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18-річного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2021-2023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47483" y="828304"/>
            <a:ext cx="2185181" cy="14755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закладах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Заставнівської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на 2023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2 035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087932" y="1689263"/>
            <a:ext cx="2868878" cy="13834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послугу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догляду на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непрофесійній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Заставнівської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2023-2025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83,6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8821" y="828304"/>
            <a:ext cx="2226563" cy="14755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Заставнівської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2022-2024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40,2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991541" y="5513113"/>
            <a:ext cx="3061661" cy="13181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підвищенню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шостого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м.Заставна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Чернівецького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районного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територіального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комплектування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49,4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162894" y="3577437"/>
            <a:ext cx="2718953" cy="13834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Заставнівської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2023-2025 роки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800,0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>
            <a:stCxn id="4" idx="0"/>
          </p:cNvCxnSpPr>
          <p:nvPr/>
        </p:nvCxnSpPr>
        <p:spPr>
          <a:xfrm flipH="1" flipV="1">
            <a:off x="5106390" y="2381000"/>
            <a:ext cx="1201757" cy="691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0"/>
          </p:cNvCxnSpPr>
          <p:nvPr/>
        </p:nvCxnSpPr>
        <p:spPr>
          <a:xfrm flipV="1">
            <a:off x="6308147" y="2342406"/>
            <a:ext cx="959552" cy="730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0"/>
          </p:cNvCxnSpPr>
          <p:nvPr/>
        </p:nvCxnSpPr>
        <p:spPr>
          <a:xfrm flipV="1">
            <a:off x="6308147" y="2517569"/>
            <a:ext cx="2683394" cy="555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0"/>
          </p:cNvCxnSpPr>
          <p:nvPr/>
        </p:nvCxnSpPr>
        <p:spPr>
          <a:xfrm flipH="1" flipV="1">
            <a:off x="3448203" y="2585853"/>
            <a:ext cx="2859944" cy="486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1"/>
            <a:endCxn id="9" idx="3"/>
          </p:cNvCxnSpPr>
          <p:nvPr/>
        </p:nvCxnSpPr>
        <p:spPr>
          <a:xfrm flipH="1" flipV="1">
            <a:off x="3431969" y="3541815"/>
            <a:ext cx="1041440" cy="190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4" idx="1"/>
          </p:cNvCxnSpPr>
          <p:nvPr/>
        </p:nvCxnSpPr>
        <p:spPr>
          <a:xfrm flipH="1">
            <a:off x="3448203" y="3731819"/>
            <a:ext cx="1025206" cy="887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4" idx="1"/>
          </p:cNvCxnSpPr>
          <p:nvPr/>
        </p:nvCxnSpPr>
        <p:spPr>
          <a:xfrm flipH="1">
            <a:off x="3448203" y="3731819"/>
            <a:ext cx="1025206" cy="1968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4" idx="1"/>
          </p:cNvCxnSpPr>
          <p:nvPr/>
        </p:nvCxnSpPr>
        <p:spPr>
          <a:xfrm flipH="1">
            <a:off x="4298868" y="3731819"/>
            <a:ext cx="174541" cy="1514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4" idx="3"/>
          </p:cNvCxnSpPr>
          <p:nvPr/>
        </p:nvCxnSpPr>
        <p:spPr>
          <a:xfrm>
            <a:off x="8142884" y="3731819"/>
            <a:ext cx="1020010" cy="114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4" idx="3"/>
          </p:cNvCxnSpPr>
          <p:nvPr/>
        </p:nvCxnSpPr>
        <p:spPr>
          <a:xfrm>
            <a:off x="8142884" y="3731819"/>
            <a:ext cx="1250498" cy="1742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4" idx="3"/>
          </p:cNvCxnSpPr>
          <p:nvPr/>
        </p:nvCxnSpPr>
        <p:spPr>
          <a:xfrm>
            <a:off x="8142884" y="3731819"/>
            <a:ext cx="40330" cy="1514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709070" y="29090"/>
            <a:ext cx="45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6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516" y="18080"/>
            <a:ext cx="11486147" cy="100861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Мережа, штати та контингенти бюджетних установ Заставнівської міської територіальної громади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33051"/>
            <a:ext cx="6096000" cy="338496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6412038" y="3497179"/>
            <a:ext cx="1915575" cy="1163252"/>
            <a:chOff x="3172320" y="2386627"/>
            <a:chExt cx="2839372" cy="15992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Овал 18"/>
            <p:cNvSpPr/>
            <p:nvPr/>
          </p:nvSpPr>
          <p:spPr>
            <a:xfrm>
              <a:off x="3172320" y="2386627"/>
              <a:ext cx="2839372" cy="1599220"/>
            </a:xfrm>
            <a:prstGeom prst="ellipse">
              <a:avLst/>
            </a:prstGeom>
            <a:noFill/>
            <a:ln>
              <a:solidFill>
                <a:srgbClr val="006600"/>
              </a:solidFill>
            </a:ln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/>
            <p:cNvSpPr txBox="1"/>
            <p:nvPr/>
          </p:nvSpPr>
          <p:spPr>
            <a:xfrm>
              <a:off x="3588136" y="2620827"/>
              <a:ext cx="2007740" cy="11308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i="0" kern="1200" baseline="0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Освіта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i="0" kern="1200" baseline="0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  260 </a:t>
              </a:r>
              <a:r>
                <a:rPr lang="uk-UA" b="0" i="0" kern="1200" baseline="0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штатні одиниці </a:t>
              </a:r>
              <a:endParaRPr lang="en-US" b="0" i="0" kern="1200" baseline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8258782" y="3497179"/>
            <a:ext cx="3644459" cy="810251"/>
            <a:chOff x="3471514" y="-56558"/>
            <a:chExt cx="2351511" cy="203723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Овал 21"/>
            <p:cNvSpPr/>
            <p:nvPr/>
          </p:nvSpPr>
          <p:spPr>
            <a:xfrm>
              <a:off x="3471514" y="-56558"/>
              <a:ext cx="2351511" cy="2037235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Овал 4"/>
            <p:cNvSpPr txBox="1"/>
            <p:nvPr/>
          </p:nvSpPr>
          <p:spPr>
            <a:xfrm>
              <a:off x="3815885" y="241788"/>
              <a:ext cx="1662769" cy="14405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ru-RU" sz="1500" b="0" i="0" u="none" strike="noStrike" kern="1200" cap="none" normalizeH="0" baseline="0" dirty="0" smtClean="0">
                <a:ln/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1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Загальна середн</a:t>
              </a:r>
              <a:r>
                <a:rPr kumimoji="0" lang="uk-UA" sz="1600" b="1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я</a:t>
              </a:r>
              <a:r>
                <a:rPr kumimoji="0" lang="uk-UA" altLang="ru-RU" sz="1600" b="1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 освіта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1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1 217</a:t>
              </a:r>
              <a:r>
                <a:rPr kumimoji="0" lang="en-US" altLang="ru-RU" sz="1600" b="1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 </a:t>
              </a:r>
              <a:r>
                <a:rPr kumimoji="0" lang="uk-UA" sz="1600" b="0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учнів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1</a:t>
              </a:r>
              <a:r>
                <a:rPr kumimoji="0" lang="en-US" sz="1600" b="1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9</a:t>
              </a:r>
              <a:r>
                <a:rPr kumimoji="0" lang="uk-UA" sz="1600" b="1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2</a:t>
              </a:r>
              <a:r>
                <a:rPr kumimoji="0" lang="uk-UA" sz="1600" b="0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 штатні одиниці</a:t>
              </a:r>
              <a:endParaRPr kumimoji="0" lang="en-US" sz="1600" b="0" i="0" u="none" strike="noStrike" kern="1200" cap="none" normalizeH="0" baseline="0" dirty="0" smtClean="0">
                <a:ln/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500" b="0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 </a:t>
              </a:r>
              <a:endParaRPr kumimoji="0" lang="uk-UA" altLang="ru-RU" sz="1500" b="0" i="0" u="none" strike="noStrike" kern="1200" cap="none" normalizeH="0" baseline="0" dirty="0" smtClean="0">
                <a:ln/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Arial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327614" y="4331574"/>
            <a:ext cx="3506793" cy="793960"/>
            <a:chOff x="673476" y="2479696"/>
            <a:chExt cx="2292008" cy="200435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Овал 24"/>
            <p:cNvSpPr/>
            <p:nvPr/>
          </p:nvSpPr>
          <p:spPr>
            <a:xfrm>
              <a:off x="673476" y="2479696"/>
              <a:ext cx="2292008" cy="2004353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 txBox="1"/>
            <p:nvPr/>
          </p:nvSpPr>
          <p:spPr>
            <a:xfrm>
              <a:off x="1009133" y="2773227"/>
              <a:ext cx="1620694" cy="14172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Дошкільна освіта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1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165 </a:t>
              </a:r>
              <a:r>
                <a:rPr kumimoji="0" lang="uk-UA" sz="1600" b="0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дітей</a:t>
              </a:r>
              <a:endParaRPr kumimoji="0" lang="en-US" sz="1600" b="0" i="0" u="none" strike="noStrike" kern="1200" cap="none" normalizeH="0" baseline="0" dirty="0" smtClean="0">
                <a:ln/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1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3</a:t>
              </a:r>
              <a:r>
                <a:rPr kumimoji="0" lang="en-US" altLang="ru-RU" sz="1600" b="1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3</a:t>
              </a:r>
              <a:r>
                <a:rPr kumimoji="0" lang="uk-UA" altLang="ru-RU" sz="1600" b="0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 штатних одиниць</a:t>
              </a:r>
              <a:endParaRPr kumimoji="0" lang="ru-RU" altLang="ru-RU" sz="1600" b="0" i="0" u="none" strike="noStrike" kern="1200" cap="none" normalizeH="0" baseline="0" dirty="0" smtClean="0">
                <a:ln/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Arial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8327614" y="5167910"/>
            <a:ext cx="3506793" cy="843024"/>
            <a:chOff x="3676312" y="4432533"/>
            <a:chExt cx="2148458" cy="178901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8" name="Овал 27"/>
            <p:cNvSpPr/>
            <p:nvPr/>
          </p:nvSpPr>
          <p:spPr>
            <a:xfrm>
              <a:off x="3676312" y="4432533"/>
              <a:ext cx="2148458" cy="1789010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Овал 4"/>
            <p:cNvSpPr txBox="1"/>
            <p:nvPr/>
          </p:nvSpPr>
          <p:spPr>
            <a:xfrm>
              <a:off x="3990946" y="4694527"/>
              <a:ext cx="1519190" cy="12650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Мистецька освіта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1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193  </a:t>
              </a:r>
              <a:r>
                <a:rPr kumimoji="0" lang="uk-UA" sz="1600" b="0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учні</a:t>
              </a:r>
              <a:r>
                <a:rPr kumimoji="0" lang="en-US" sz="1600" b="0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30</a:t>
              </a:r>
              <a:r>
                <a:rPr kumimoji="0" lang="uk-UA" sz="1600" b="0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 штатних одиниць</a:t>
              </a:r>
              <a:endParaRPr kumimoji="0" lang="ru-RU" altLang="ru-RU" sz="1600" b="0" i="0" u="none" strike="noStrike" kern="1200" cap="none" normalizeH="0" baseline="0" dirty="0" smtClean="0">
                <a:ln/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Arial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8327614" y="6053310"/>
            <a:ext cx="3690077" cy="673009"/>
            <a:chOff x="6346847" y="2402668"/>
            <a:chExt cx="2564671" cy="19099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1" name="Овал 30"/>
            <p:cNvSpPr/>
            <p:nvPr/>
          </p:nvSpPr>
          <p:spPr>
            <a:xfrm>
              <a:off x="6346847" y="2402668"/>
              <a:ext cx="2564671" cy="1909947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Овал 4"/>
            <p:cNvSpPr txBox="1"/>
            <p:nvPr/>
          </p:nvSpPr>
          <p:spPr>
            <a:xfrm>
              <a:off x="6595846" y="2911434"/>
              <a:ext cx="2066672" cy="4462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600" b="1" i="0" u="none" strike="noStrike" kern="1200" cap="none" normalizeH="0" baseline="0" dirty="0" smtClean="0">
                <a:ln/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Централізована бухгалтерія</a:t>
              </a:r>
              <a:endParaRPr kumimoji="0" lang="en-US" sz="1600" b="0" i="0" u="none" strike="noStrike" kern="1200" cap="none" normalizeH="0" baseline="0" dirty="0" smtClean="0">
                <a:ln/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5 </a:t>
              </a:r>
              <a:r>
                <a:rPr kumimoji="0" lang="uk-UA" sz="1600" b="0" i="0" u="none" strike="noStrike" kern="1200" cap="none" normalizeH="0" baseline="0" dirty="0" smtClean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Arial" charset="0"/>
                </a:rPr>
                <a:t>штатних одиниць </a:t>
              </a:r>
              <a:endParaRPr kumimoji="0" lang="ru-RU" altLang="ru-RU" sz="1600" b="0" i="0" u="none" strike="noStrike" kern="1200" cap="none" normalizeH="0" baseline="0" dirty="0" smtClean="0">
                <a:ln/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Arial" charset="0"/>
              </a:endParaRPr>
            </a:p>
          </p:txBody>
        </p:sp>
      </p:grpSp>
      <p:pic>
        <p:nvPicPr>
          <p:cNvPr id="3086" name="Picture 14" descr="Культура фон - 63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72" y="5433020"/>
            <a:ext cx="2273050" cy="14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4589731" y="5433021"/>
            <a:ext cx="14718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і мистецтво</a:t>
            </a:r>
          </a:p>
          <a:p>
            <a:pPr algn="ctr"/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uk-UA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штатних одиниць</a:t>
            </a:r>
          </a:p>
          <a:p>
            <a:pPr algn="ctr"/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38 851 </a:t>
            </a:r>
            <a:r>
              <a:rPr lang="uk-UA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 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8" name="Picture 16" descr="Спортивный фон для презентации - 64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72" y="3820255"/>
            <a:ext cx="2297441" cy="157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Скругленный прямоугольник 43"/>
          <p:cNvSpPr/>
          <p:nvPr/>
        </p:nvSpPr>
        <p:spPr>
          <a:xfrm>
            <a:off x="3834542" y="3875362"/>
            <a:ext cx="2181109" cy="9124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 культура і спорт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штатних одиниць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2" name="Picture 20" descr="Соціальний захист: реформу системи диктує сьогоденн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49" y="4407628"/>
            <a:ext cx="3039446" cy="160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Скругленный прямоугольник 47"/>
          <p:cNvSpPr/>
          <p:nvPr/>
        </p:nvSpPr>
        <p:spPr>
          <a:xfrm>
            <a:off x="365736" y="4050312"/>
            <a:ext cx="3039446" cy="23395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захист</a:t>
            </a:r>
          </a:p>
          <a:p>
            <a:pPr algn="ctr"/>
            <a:endParaRPr lang="uk-U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uk-UA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отримувачів соціальних послуг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штатних одиниць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602542" y="1194449"/>
            <a:ext cx="5415149" cy="1365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на 01.10.2023 року налічує:</a:t>
            </a:r>
          </a:p>
          <a:p>
            <a:pPr algn="ctr"/>
            <a:endPara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установ                                                      1217 учнів</a:t>
            </a:r>
            <a:endParaRPr lang="uk-UA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штатних 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                                  165 дошкільнят</a:t>
            </a:r>
            <a:endParaRPr lang="uk-UA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отримувачів соціальних 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         264 вихованці</a:t>
            </a:r>
          </a:p>
        </p:txBody>
      </p:sp>
      <p:pic>
        <p:nvPicPr>
          <p:cNvPr id="3096" name="Picture 24" descr="Стратегія для реформування державного управлінн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2" y="1295238"/>
            <a:ext cx="5652278" cy="242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1453761" y="2133051"/>
            <a:ext cx="3471335" cy="532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Державне управління</a:t>
            </a:r>
            <a:endParaRPr lang="uk-UA" sz="1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/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43 </a:t>
            </a:r>
            <a:r>
              <a:rPr lang="uk-UA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штатні одиниці</a:t>
            </a:r>
            <a:r>
              <a:rPr lang="uk-UA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algn="ctr"/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</a:p>
          <a:p>
            <a:pPr algn="ctr"/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16544" y="1295239"/>
            <a:ext cx="963074" cy="1013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Міська рада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штатні одиниці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16544" y="2762982"/>
            <a:ext cx="1187398" cy="9597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 відділ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штатні одиниці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715804" y="2762982"/>
            <a:ext cx="1339956" cy="9597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у справах дітей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штатні одиниці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869877" y="1295239"/>
            <a:ext cx="1173374" cy="8472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Дія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штатні одиниці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709070" y="29090"/>
            <a:ext cx="45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0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96" y="29090"/>
            <a:ext cx="11954053" cy="64918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Виконання дохідної частини міського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бюджету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за 9 місяців 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2023 року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213667"/>
              </p:ext>
            </p:extLst>
          </p:nvPr>
        </p:nvGraphicFramePr>
        <p:xfrm>
          <a:off x="214196" y="1294410"/>
          <a:ext cx="5854095" cy="5563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776363" y="29090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648376" y="476473"/>
            <a:ext cx="4419916" cy="97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ru-RU" sz="1600" b="1" i="0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бюджету </a:t>
            </a:r>
            <a:r>
              <a:rPr lang="ru-RU" sz="1600" b="1" i="0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600" b="1" i="0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надійшло</a:t>
            </a:r>
            <a:r>
              <a:rPr lang="ru-RU" sz="1600" b="1" i="0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 у сумі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463,6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грн, що становить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95,0%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на 2 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17,0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 менше плану з урахуванням змін</a:t>
            </a:r>
            <a:endParaRPr lang="ru-RU" sz="1600" b="1" i="0" strike="noStrik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defRPr sz="1000"/>
            </a:pPr>
            <a:r>
              <a:rPr lang="ru-RU" sz="1600" i="0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77050" y="544733"/>
            <a:ext cx="5791199" cy="907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 доходи виконано в сумі 33 450,9 тис. грн або 92,0 відсотка, недовиконання складає 2 917,0 тис. грн, з них по:</a:t>
            </a:r>
          </a:p>
          <a:p>
            <a:pPr marL="285750" indent="-285750" algn="ctr">
              <a:buFontTx/>
              <a:buChar char="-"/>
            </a:pP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загальному фонду – 94,0 відсотка або -1 958,8 тис. грн;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спеціальному фонду – 74,9 відсотка або -958,2 тис. грн.</a:t>
            </a:r>
          </a:p>
        </p:txBody>
      </p:sp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676018"/>
              </p:ext>
            </p:extLst>
          </p:nvPr>
        </p:nvGraphicFramePr>
        <p:xfrm>
          <a:off x="6495803" y="1536511"/>
          <a:ext cx="5581402" cy="5321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219107" y="4788556"/>
            <a:ext cx="958773" cy="365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-958,2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803637">
            <a:off x="8195117" y="2103706"/>
            <a:ext cx="940263" cy="276242"/>
          </a:xfrm>
          <a:prstGeom prst="curvedDownArrow">
            <a:avLst>
              <a:gd name="adj1" fmla="val 65864"/>
              <a:gd name="adj2" fmla="val 131213"/>
              <a:gd name="adj3" fmla="val 3235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803637">
            <a:off x="10218409" y="5161066"/>
            <a:ext cx="940263" cy="276242"/>
          </a:xfrm>
          <a:prstGeom prst="curvedDownArrow">
            <a:avLst>
              <a:gd name="adj1" fmla="val 65864"/>
              <a:gd name="adj2" fmla="val 131213"/>
              <a:gd name="adj3" fmla="val 3235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73" y="29090"/>
            <a:ext cx="11803633" cy="49480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Структура </a:t>
            </a:r>
            <a:r>
              <a:rPr lang="ru-RU" altLang="ru-RU" sz="3200" b="1" dirty="0" err="1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доходів</a:t>
            </a: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бюджету </a:t>
            </a: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 </a:t>
            </a:r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9 </a:t>
            </a:r>
            <a:r>
              <a:rPr lang="ru-RU" alt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місяців</a:t>
            </a:r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2023 року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339402"/>
              </p:ext>
            </p:extLst>
          </p:nvPr>
        </p:nvGraphicFramePr>
        <p:xfrm>
          <a:off x="6341422" y="1311624"/>
          <a:ext cx="5850577" cy="554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749576"/>
              </p:ext>
            </p:extLst>
          </p:nvPr>
        </p:nvGraphicFramePr>
        <p:xfrm>
          <a:off x="0" y="1311624"/>
          <a:ext cx="6341422" cy="554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76363" y="29090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0665" y="855023"/>
            <a:ext cx="4453246" cy="331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Загальний фонд – 30 598,1 тис. грн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33112" y="855023"/>
            <a:ext cx="4453246" cy="331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пеціальний фонд – 2 852,8 тис. грн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717" y="-1586"/>
            <a:ext cx="11388435" cy="756062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Виконання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власних доходів міського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бюджету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за 9 місяців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2023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року  в розрізі кодів доходів</a:t>
            </a:r>
            <a:b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76363" y="29090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4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916399"/>
              </p:ext>
            </p:extLst>
          </p:nvPr>
        </p:nvGraphicFramePr>
        <p:xfrm>
          <a:off x="166255" y="785152"/>
          <a:ext cx="12025745" cy="607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8"/>
          <p:cNvSpPr txBox="1"/>
          <p:nvPr/>
        </p:nvSpPr>
        <p:spPr>
          <a:xfrm>
            <a:off x="6179118" y="773953"/>
            <a:ext cx="3849590" cy="1923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-1 958,8 </a:t>
            </a:r>
            <a:r>
              <a:rPr lang="uk-UA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94,0%  (-26 558,2 або 53,5% минулого року)</a:t>
            </a:r>
            <a:endParaRPr lang="uk-UA" sz="1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6179118" y="1364729"/>
            <a:ext cx="3695210" cy="2121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 </a:t>
            </a:r>
            <a:r>
              <a:rPr lang="uk-UA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057,9 </a:t>
            </a:r>
            <a:r>
              <a:rPr lang="uk-UA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en-US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0,7%  (-30 085,5 або 36,1% минулого року)</a:t>
            </a:r>
            <a:endParaRPr lang="uk-UA" sz="1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179117" y="1974348"/>
            <a:ext cx="3467607" cy="185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-56,9 </a:t>
            </a:r>
            <a:r>
              <a:rPr lang="uk-UA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en-US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6,2%  (-51,8 або 28,2% минулого року)</a:t>
            </a:r>
            <a:endParaRPr lang="uk-UA" sz="1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9119" y="2601211"/>
            <a:ext cx="3467607" cy="1837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+327</a:t>
            </a:r>
            <a:r>
              <a:rPr lang="uk-UA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,9 </a:t>
            </a:r>
            <a:r>
              <a:rPr lang="uk-UA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1,5%  (+826,6 або 180,7% минулого року)</a:t>
            </a:r>
            <a:endParaRPr lang="uk-UA" sz="1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6179120" y="3190506"/>
            <a:ext cx="3695208" cy="173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uk-UA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19,8 </a:t>
            </a:r>
            <a:r>
              <a:rPr lang="uk-UA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142,4%  (+1 702,6 або 182,7% минулого року)</a:t>
            </a:r>
            <a:endParaRPr lang="uk-UA" sz="1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6179122" y="3799682"/>
            <a:ext cx="3695206" cy="1953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+896,5 </a:t>
            </a:r>
            <a:r>
              <a:rPr lang="uk-UA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118,3%  (+1 180,9 або 125,5% минулого року)</a:t>
            </a:r>
            <a:endParaRPr lang="uk-UA" sz="1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6179121" y="4388590"/>
            <a:ext cx="3467607" cy="2112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-331,6 </a:t>
            </a:r>
            <a:r>
              <a:rPr lang="uk-UA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en-US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0,7%  (-362,7 або 79,3% минулого року)</a:t>
            </a:r>
            <a:endParaRPr lang="uk-UA" sz="1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6179118" y="5003536"/>
            <a:ext cx="3467607" cy="1951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08,8 </a:t>
            </a:r>
            <a:r>
              <a:rPr lang="uk-UA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8,3%  (+89,5 або 122,1% минулого року)</a:t>
            </a:r>
            <a:endParaRPr lang="uk-UA" sz="1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6179125" y="5624114"/>
            <a:ext cx="3467607" cy="19048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r>
              <a:rPr lang="en-US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,7 </a:t>
            </a:r>
            <a:r>
              <a:rPr lang="uk-UA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116,5%  (+142,2 або 238,7% минулого року)</a:t>
            </a:r>
            <a:endParaRPr lang="uk-UA" sz="1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6196935" y="6208193"/>
            <a:ext cx="3467607" cy="1609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-958,2 </a:t>
            </a:r>
            <a:r>
              <a:rPr lang="uk-UA" sz="1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74,9%  (+400,1 або 116,3% минулого року)</a:t>
            </a:r>
            <a:endParaRPr lang="uk-UA" sz="1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93" y="48680"/>
            <a:ext cx="11887199" cy="34974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Податок на доходи фізичних осіб     </a:t>
            </a:r>
            <a:br>
              <a:rPr lang="uk-UA" sz="27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27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uk-UA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55,6 відсотка власних доходів бюджету громади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569737"/>
              </p:ext>
            </p:extLst>
          </p:nvPr>
        </p:nvGraphicFramePr>
        <p:xfrm>
          <a:off x="6508973" y="843148"/>
          <a:ext cx="4928260" cy="3615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323761" y="3093692"/>
            <a:ext cx="928939" cy="44767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47 115,1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671707" y="3093691"/>
            <a:ext cx="876301" cy="44767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17 025,5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1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321228"/>
              </p:ext>
            </p:extLst>
          </p:nvPr>
        </p:nvGraphicFramePr>
        <p:xfrm>
          <a:off x="101557" y="4482465"/>
          <a:ext cx="12013870" cy="2375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13870">
                  <a:extLst>
                    <a:ext uri="{9D8B030D-6E8A-4147-A177-3AD203B41FA5}">
                      <a16:colId xmlns:a16="http://schemas.microsoft.com/office/drawing/2014/main" val="199993180"/>
                    </a:ext>
                  </a:extLst>
                </a:gridCol>
              </a:tblGrid>
              <a:tr h="40278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uk-UA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Найбільші платники ПДФО за</a:t>
                      </a:r>
                      <a:r>
                        <a:rPr lang="uk-UA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місяців</a:t>
                      </a:r>
                      <a:r>
                        <a:rPr lang="uk-UA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року</a:t>
                      </a:r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Відділ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освіти,культури,молоді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спорту Заставнівської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міської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ради  2 734,2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4703031"/>
                  </a:ext>
                </a:extLst>
              </a:tr>
              <a:tr h="138775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Чернівецький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обласний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військовий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комісаріат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1 977,6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Головне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Національної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поліції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Чернівецькій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1 847,5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Вище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професiйне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училище №24  1 160,9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Товариство з обмеженою відповідальністю «ЧОЕК»  750,7 </a:t>
                      </a:r>
                      <a:r>
                        <a:rPr lang="uk-UA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uk-UA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Державна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пожежно-рятувальна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частина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Головного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Державної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служби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надзвичайних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ситуацій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Чернівецькій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738,2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Акціонерне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товариство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"Чернівціобленерго" 679,3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Приватне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підприємство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Західний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Буг"  614,4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Територіальне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Державної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судової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адміністрації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Чернівецькій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605,7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8646494"/>
                  </a:ext>
                </a:extLst>
              </a:tr>
              <a:tr h="205789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-Заставнівська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міська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рада  485,1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813336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208609"/>
              </p:ext>
            </p:extLst>
          </p:nvPr>
        </p:nvGraphicFramePr>
        <p:xfrm>
          <a:off x="1219176" y="843148"/>
          <a:ext cx="4928260" cy="3615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037172" y="3093692"/>
            <a:ext cx="828675" cy="44767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21 083,4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70440" y="3170952"/>
            <a:ext cx="828675" cy="44767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17 025,5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1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030163" y="2247024"/>
            <a:ext cx="1306286" cy="807522"/>
          </a:xfrm>
          <a:prstGeom prst="straightConnector1">
            <a:avLst/>
          </a:prstGeom>
          <a:ln w="508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776363" y="29090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9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282" y="0"/>
            <a:ext cx="9690264" cy="546265"/>
          </a:xfrm>
        </p:spPr>
        <p:txBody>
          <a:bodyPr>
            <a:noAutofit/>
          </a:bodyPr>
          <a:lstStyle/>
          <a:p>
            <a:pPr algn="ctr"/>
            <a:r>
              <a:rPr lang="uk-UA" sz="2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Надходження акцизного податку за 9 місяців 2023 року </a:t>
            </a:r>
            <a:endParaRPr lang="ru-RU" sz="2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72540" y="546265"/>
            <a:ext cx="4619502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Пальне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 algn="ctr">
              <a:buNone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території Заставнівської міської територіальної громади функціонує АЗС 35 (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ТзОВ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«НК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Барель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та АЗС Атом (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ТзОВ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«Техно ЗНГ»)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4068" y="29090"/>
            <a:ext cx="55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127429"/>
              </p:ext>
            </p:extLst>
          </p:nvPr>
        </p:nvGraphicFramePr>
        <p:xfrm>
          <a:off x="6080170" y="2592062"/>
          <a:ext cx="6088079" cy="4265938"/>
        </p:xfrm>
        <a:graphic>
          <a:graphicData uri="http://schemas.openxmlformats.org/drawingml/2006/table">
            <a:tbl>
              <a:tblPr/>
              <a:tblGrid>
                <a:gridCol w="2650301">
                  <a:extLst>
                    <a:ext uri="{9D8B030D-6E8A-4147-A177-3AD203B41FA5}">
                      <a16:colId xmlns:a16="http://schemas.microsoft.com/office/drawing/2014/main" val="1239168768"/>
                    </a:ext>
                  </a:extLst>
                </a:gridCol>
                <a:gridCol w="698537">
                  <a:extLst>
                    <a:ext uri="{9D8B030D-6E8A-4147-A177-3AD203B41FA5}">
                      <a16:colId xmlns:a16="http://schemas.microsoft.com/office/drawing/2014/main" val="1089453468"/>
                    </a:ext>
                  </a:extLst>
                </a:gridCol>
                <a:gridCol w="736270">
                  <a:extLst>
                    <a:ext uri="{9D8B030D-6E8A-4147-A177-3AD203B41FA5}">
                      <a16:colId xmlns:a16="http://schemas.microsoft.com/office/drawing/2014/main" val="1472298267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947172549"/>
                    </a:ext>
                  </a:extLst>
                </a:gridCol>
                <a:gridCol w="1005444">
                  <a:extLst>
                    <a:ext uri="{9D8B030D-6E8A-4147-A177-3AD203B41FA5}">
                      <a16:colId xmlns:a16="http://schemas.microsoft.com/office/drawing/2014/main" val="3580749675"/>
                    </a:ext>
                  </a:extLst>
                </a:gridCol>
              </a:tblGrid>
              <a:tr h="631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Відхилення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+/-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Відхилення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74594"/>
                  </a:ext>
                </a:extLst>
              </a:tr>
              <a:tr h="908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Акцизний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податок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вироблених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Україні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підакцизних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товарів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продукції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81348"/>
                  </a:ext>
                </a:extLst>
              </a:tr>
              <a:tr h="1133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Акцизний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податок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ввезених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митну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територію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підакцизних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товарів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продукції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+151,4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652796"/>
                  </a:ext>
                </a:extLst>
              </a:tr>
              <a:tr h="1133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Акцизний податок з реалізації суб`єктами господарювання роздрібної торгівлі підакцизних товарів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+110,6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32108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1 523,5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1 851,4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+327,9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48096"/>
                  </a:ext>
                </a:extLst>
              </a:tr>
            </a:tbl>
          </a:graphicData>
        </a:graphic>
      </p:graphicFrame>
      <p:sp>
        <p:nvSpPr>
          <p:cNvPr id="8" name="Объект 3"/>
          <p:cNvSpPr txBox="1">
            <a:spLocks/>
          </p:cNvSpPr>
          <p:nvPr/>
        </p:nvSpPr>
        <p:spPr>
          <a:xfrm>
            <a:off x="6092042" y="546265"/>
            <a:ext cx="6076206" cy="189795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sz="1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Акцизний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суб`єктами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Font typeface="Wingdings 3" charset="2"/>
              <a:buNone/>
            </a:pP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 платники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ПСК «Бук-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- 58,1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ТОВ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Рітейл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53,0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«Мережа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магазинів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Класік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- 65,3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ТзОВ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«ТАЙСТРА ГРУП» - 144,8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664326"/>
              </p:ext>
            </p:extLst>
          </p:nvPr>
        </p:nvGraphicFramePr>
        <p:xfrm>
          <a:off x="124694" y="1751722"/>
          <a:ext cx="5913912" cy="5106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01108" y="4100073"/>
            <a:ext cx="1332290" cy="409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+107,1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295,1%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11445" y="3260516"/>
            <a:ext cx="1332290" cy="409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+379,9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301,1%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52985" y="1751723"/>
            <a:ext cx="1332290" cy="409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+339,6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143,5%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1116282" y="4607626"/>
            <a:ext cx="878774" cy="488276"/>
          </a:xfrm>
          <a:prstGeom prst="curvedDownArrow">
            <a:avLst>
              <a:gd name="adj1" fmla="val 25000"/>
              <a:gd name="adj2" fmla="val 50000"/>
              <a:gd name="adj3" fmla="val 33656"/>
            </a:avLst>
          </a:prstGeom>
          <a:solidFill>
            <a:schemeClr val="accent2">
              <a:lumMod val="75000"/>
            </a:schemeClr>
          </a:solidFill>
          <a:scene3d>
            <a:camera prst="orthographicFront">
              <a:rot lat="0" lon="10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2867682" y="3764636"/>
            <a:ext cx="819816" cy="488276"/>
          </a:xfrm>
          <a:prstGeom prst="curvedDownArrow">
            <a:avLst>
              <a:gd name="adj1" fmla="val 25000"/>
              <a:gd name="adj2" fmla="val 50000"/>
              <a:gd name="adj3" fmla="val 33656"/>
            </a:avLst>
          </a:prstGeom>
          <a:solidFill>
            <a:schemeClr val="accent2">
              <a:lumMod val="75000"/>
            </a:schemeClr>
          </a:solidFill>
          <a:scene3d>
            <a:camera prst="orthographicFront">
              <a:rot lat="0" lon="10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>
            <a:off x="4370119" y="2297988"/>
            <a:ext cx="771898" cy="488276"/>
          </a:xfrm>
          <a:prstGeom prst="curvedDownArrow">
            <a:avLst>
              <a:gd name="adj1" fmla="val 25000"/>
              <a:gd name="adj2" fmla="val 50000"/>
              <a:gd name="adj3" fmla="val 33656"/>
            </a:avLst>
          </a:prstGeom>
          <a:solidFill>
            <a:schemeClr val="accent2">
              <a:lumMod val="75000"/>
            </a:schemeClr>
          </a:solidFill>
          <a:scene3d>
            <a:camera prst="orthographicFront">
              <a:rot lat="0" lon="10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660" y="0"/>
            <a:ext cx="10343408" cy="1033153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Місцеві податки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структурі власних доходів бюджету громади </a:t>
            </a:r>
            <a:r>
              <a:rPr lang="uk-UA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 31,3 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відсотка</a:t>
            </a:r>
            <a:endParaRPr lang="ru-RU" sz="24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868370"/>
              </p:ext>
            </p:extLst>
          </p:nvPr>
        </p:nvGraphicFramePr>
        <p:xfrm>
          <a:off x="261388" y="1678996"/>
          <a:ext cx="4933054" cy="4957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774997" y="3740728"/>
            <a:ext cx="1168270" cy="2194952"/>
          </a:xfrm>
          <a:prstGeom prst="triangl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6" name="Прямоугольник 5"/>
          <p:cNvSpPr/>
          <p:nvPr/>
        </p:nvSpPr>
        <p:spPr>
          <a:xfrm>
            <a:off x="3503529" y="5310245"/>
            <a:ext cx="828675" cy="44767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9 572,4 </a:t>
            </a:r>
            <a:r>
              <a:rPr lang="ru-RU" sz="1200" b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200" b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673" y="5310245"/>
            <a:ext cx="828675" cy="44767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6 688,9 </a:t>
            </a:r>
            <a:r>
              <a:rPr lang="ru-RU" sz="1200" b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200" b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7362" y="1678996"/>
            <a:ext cx="4358244" cy="7811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 місцевих податків порівняно із минулим роком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65470" y="1204521"/>
            <a:ext cx="6139542" cy="9610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Фактичні надходження місцевих податків за 9 місяців 2023 року порівняно із плановими показниками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14068" y="29090"/>
            <a:ext cx="55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7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885878"/>
              </p:ext>
            </p:extLst>
          </p:nvPr>
        </p:nvGraphicFramePr>
        <p:xfrm>
          <a:off x="5593278" y="2397516"/>
          <a:ext cx="6483926" cy="4322618"/>
        </p:xfrm>
        <a:graphic>
          <a:graphicData uri="http://schemas.openxmlformats.org/drawingml/2006/table">
            <a:tbl>
              <a:tblPr/>
              <a:tblGrid>
                <a:gridCol w="2538178">
                  <a:extLst>
                    <a:ext uri="{9D8B030D-6E8A-4147-A177-3AD203B41FA5}">
                      <a16:colId xmlns:a16="http://schemas.microsoft.com/office/drawing/2014/main" val="4149519825"/>
                    </a:ext>
                  </a:extLst>
                </a:gridCol>
                <a:gridCol w="898178">
                  <a:extLst>
                    <a:ext uri="{9D8B030D-6E8A-4147-A177-3AD203B41FA5}">
                      <a16:colId xmlns:a16="http://schemas.microsoft.com/office/drawing/2014/main" val="4140436169"/>
                    </a:ext>
                  </a:extLst>
                </a:gridCol>
                <a:gridCol w="902984">
                  <a:extLst>
                    <a:ext uri="{9D8B030D-6E8A-4147-A177-3AD203B41FA5}">
                      <a16:colId xmlns:a16="http://schemas.microsoft.com/office/drawing/2014/main" val="4102072375"/>
                    </a:ext>
                  </a:extLst>
                </a:gridCol>
                <a:gridCol w="1053482">
                  <a:extLst>
                    <a:ext uri="{9D8B030D-6E8A-4147-A177-3AD203B41FA5}">
                      <a16:colId xmlns:a16="http://schemas.microsoft.com/office/drawing/2014/main" val="1107202772"/>
                    </a:ext>
                  </a:extLst>
                </a:gridCol>
                <a:gridCol w="1091104">
                  <a:extLst>
                    <a:ext uri="{9D8B030D-6E8A-4147-A177-3AD203B41FA5}">
                      <a16:colId xmlns:a16="http://schemas.microsoft.com/office/drawing/2014/main" val="541433488"/>
                    </a:ext>
                  </a:extLst>
                </a:gridCol>
              </a:tblGrid>
              <a:tr h="12350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Відхилення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+/-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Відхилення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116872"/>
                  </a:ext>
                </a:extLst>
              </a:tr>
              <a:tr h="617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Податок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нерухоме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майно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+686,8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919594"/>
                  </a:ext>
                </a:extLst>
              </a:tr>
              <a:tr h="617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податок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+356,9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264214"/>
                  </a:ext>
                </a:extLst>
              </a:tr>
              <a:tr h="617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Орендна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25495"/>
                  </a:ext>
                </a:extLst>
              </a:tr>
              <a:tr h="617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Єдиний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податок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4 913,3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5 809,8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+896,5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249811"/>
                  </a:ext>
                </a:extLst>
              </a:tr>
              <a:tr h="6175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7 556,2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9 572,4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+2 016,2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61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0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328" y="0"/>
            <a:ext cx="11471124" cy="39842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Рентна плата та неподаткові надходження бюджету 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945679"/>
              </p:ext>
            </p:extLst>
          </p:nvPr>
        </p:nvGraphicFramePr>
        <p:xfrm>
          <a:off x="23749" y="398422"/>
          <a:ext cx="12168252" cy="2982757"/>
        </p:xfrm>
        <a:graphic>
          <a:graphicData uri="http://schemas.openxmlformats.org/drawingml/2006/table">
            <a:tbl>
              <a:tblPr/>
              <a:tblGrid>
                <a:gridCol w="819398">
                  <a:extLst>
                    <a:ext uri="{9D8B030D-6E8A-4147-A177-3AD203B41FA5}">
                      <a16:colId xmlns:a16="http://schemas.microsoft.com/office/drawing/2014/main" val="2510494996"/>
                    </a:ext>
                  </a:extLst>
                </a:gridCol>
                <a:gridCol w="5237020">
                  <a:extLst>
                    <a:ext uri="{9D8B030D-6E8A-4147-A177-3AD203B41FA5}">
                      <a16:colId xmlns:a16="http://schemas.microsoft.com/office/drawing/2014/main" val="2882335396"/>
                    </a:ext>
                  </a:extLst>
                </a:gridCol>
                <a:gridCol w="1365663">
                  <a:extLst>
                    <a:ext uri="{9D8B030D-6E8A-4147-A177-3AD203B41FA5}">
                      <a16:colId xmlns:a16="http://schemas.microsoft.com/office/drawing/2014/main" val="1451784022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1806292847"/>
                    </a:ext>
                  </a:extLst>
                </a:gridCol>
                <a:gridCol w="1354641">
                  <a:extLst>
                    <a:ext uri="{9D8B030D-6E8A-4147-A177-3AD203B41FA5}">
                      <a16:colId xmlns:a16="http://schemas.microsoft.com/office/drawing/2014/main" val="679432475"/>
                    </a:ext>
                  </a:extLst>
                </a:gridCol>
                <a:gridCol w="889795">
                  <a:extLst>
                    <a:ext uri="{9D8B030D-6E8A-4147-A177-3AD203B41FA5}">
                      <a16:colId xmlns:a16="http://schemas.microsoft.com/office/drawing/2014/main" val="3139916225"/>
                    </a:ext>
                  </a:extLst>
                </a:gridCol>
                <a:gridCol w="1171699">
                  <a:extLst>
                    <a:ext uri="{9D8B030D-6E8A-4147-A177-3AD203B41FA5}">
                      <a16:colId xmlns:a16="http://schemas.microsoft.com/office/drawing/2014/main" val="2290876029"/>
                    </a:ext>
                  </a:extLst>
                </a:gridCol>
              </a:tblGrid>
              <a:tr h="188619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</a:p>
                  </a:txBody>
                  <a:tcPr marL="5811" marR="5811" marT="5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249700"/>
                  </a:ext>
                </a:extLst>
              </a:tr>
              <a:tr h="474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доходу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січень-вересень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року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січень-вересень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року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січень-вересень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року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+/- факт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плану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+/- 2023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року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34158"/>
                  </a:ext>
                </a:extLst>
              </a:tr>
              <a:tr h="25663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13010000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Рентна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плата за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спеціальне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лісових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ресурсів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-61,5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79774"/>
                  </a:ext>
                </a:extLst>
              </a:tr>
              <a:tr h="2375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13030000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Рентна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плата за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користування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надрами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загальнодержавного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226444"/>
                  </a:ext>
                </a:extLst>
              </a:tr>
              <a:tr h="23750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13040000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Рентна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плата за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користування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надрами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місцевого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020550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21080000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надходження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+48,1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+84,8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4216"/>
                  </a:ext>
                </a:extLst>
              </a:tr>
              <a:tr h="22563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22010000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надання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адміністративних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послуг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1 748,4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1 717,3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1 385,7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-331,6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-362,7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576634"/>
                  </a:ext>
                </a:extLst>
              </a:tr>
              <a:tr h="42751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22080000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Надходження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орендної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плати за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користування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цілісним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майновим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комплексом та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іншим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державним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майном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+108,8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+89,5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402015"/>
                  </a:ext>
                </a:extLst>
              </a:tr>
              <a:tr h="23750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22090000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 мито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408106"/>
                  </a:ext>
                </a:extLst>
              </a:tr>
              <a:tr h="21375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24060000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 надходження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+71,5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706806"/>
                  </a:ext>
                </a:extLst>
              </a:tr>
              <a:tr h="18861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</a:p>
                  </a:txBody>
                  <a:tcPr marL="5811" marR="5811" marT="5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2 327,3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2 389,5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2 144,5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-245,0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-182,8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6099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14068" y="29090"/>
            <a:ext cx="55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446333"/>
              </p:ext>
            </p:extLst>
          </p:nvPr>
        </p:nvGraphicFramePr>
        <p:xfrm>
          <a:off x="0" y="3381180"/>
          <a:ext cx="12168249" cy="3476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313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44832"/>
            <a:ext cx="11788238" cy="52845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 податкового боргу до бюджету громади за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січень-вересень 2023 </a:t>
            </a: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44636" y="2412018"/>
            <a:ext cx="1092529" cy="38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+282,6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1697" y="451877"/>
            <a:ext cx="5830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0.2023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борг складає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2 380,6 тис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грн,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</a:p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-податок на доходи фізичних осіб 71,8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акцизний податок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188,0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 на нерухоме майно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448,1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землю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636,8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податок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207,0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-інші надходження 828,9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56571" y="29090"/>
            <a:ext cx="41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9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15101" y="2399155"/>
            <a:ext cx="1092529" cy="38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-63,8</a:t>
            </a:r>
          </a:p>
          <a:p>
            <a:pPr algn="ctr"/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07630" y="2399155"/>
            <a:ext cx="1092529" cy="38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+48,5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00159" y="2399155"/>
            <a:ext cx="1092529" cy="38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+34,1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77309" y="2385180"/>
            <a:ext cx="1092529" cy="38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-42,4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97934" y="749847"/>
            <a:ext cx="58515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січня–вересня 2023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було проведено роботу щодо оповіщення боржників про податковий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борг. В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ідкрито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судове провадження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суму 39,8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тис.грн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направлено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 виконавчі листи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справах по стягненню боргу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суму 955,3 </a:t>
            </a:r>
            <a:r>
              <a:rPr lang="uk-UA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тис.грн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 6 податкових вимог на суму 302,3 тис. грн. </a:t>
            </a:r>
            <a:endParaRPr lang="ru-RU" sz="1600" dirty="0"/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225580"/>
              </p:ext>
            </p:extLst>
          </p:nvPr>
        </p:nvGraphicFramePr>
        <p:xfrm>
          <a:off x="0" y="2501609"/>
          <a:ext cx="12192000" cy="4453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8082646" y="2383080"/>
            <a:ext cx="1092529" cy="38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-61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290971" y="2399155"/>
            <a:ext cx="1092529" cy="38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+306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68121" y="2348557"/>
            <a:ext cx="1092529" cy="38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-7,4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5045</TotalTime>
  <Words>1708</Words>
  <Application>Microsoft Office PowerPoint</Application>
  <PresentationFormat>Широкоэкранный</PresentationFormat>
  <Paragraphs>417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Monotype Corsiva</vt:lpstr>
      <vt:lpstr>Times New Roman</vt:lpstr>
      <vt:lpstr>Trebuchet MS</vt:lpstr>
      <vt:lpstr>Wingdings</vt:lpstr>
      <vt:lpstr>Wingdings 3</vt:lpstr>
      <vt:lpstr>Аспект</vt:lpstr>
      <vt:lpstr>Виконання бюджету Заставнівської міської територіальної громади  за 9 місяців 2023 року </vt:lpstr>
      <vt:lpstr>Виконання дохідної частини міського бюджету за 9 місяців 2023 року</vt:lpstr>
      <vt:lpstr>Структура доходів бюджету за 9 місяців 2023 року</vt:lpstr>
      <vt:lpstr>Виконання власних доходів міського бюджету за 9 місяців 2023 року  в розрізі кодів доходів </vt:lpstr>
      <vt:lpstr>Податок на доходи фізичних осіб       складає 55,6 відсотка власних доходів бюджету громади</vt:lpstr>
      <vt:lpstr>Надходження акцизного податку за 9 місяців 2023 року </vt:lpstr>
      <vt:lpstr>Місцеві податки у структурі власних доходів бюджету громади займають 31,3 відсотка</vt:lpstr>
      <vt:lpstr>Рентна плата та неподаткові надходження бюджету </vt:lpstr>
      <vt:lpstr>Динаміка податкового боргу до бюджету громади за січень-вересень 2023 року </vt:lpstr>
      <vt:lpstr>Виконання видаткової частини бюджету за 9 місяців 2023 року порівняно з відповідним періодом минулого року</vt:lpstr>
      <vt:lpstr>Виконання видатків загального фонду за січень-вересень 2023 та 2022 років</vt:lpstr>
      <vt:lpstr>Структура видатків загального фонду бюджету громади за 9 місяців 2023 року </vt:lpstr>
      <vt:lpstr>Структура видатків спеціального фонду бюджету громади за 9 місяців 2023 року</vt:lpstr>
      <vt:lpstr>Виконання місцевих (комплексних) програм, що фінансуються з бюджету  Заставнівської міської територіальної громади </vt:lpstr>
      <vt:lpstr>Мережа, штати та контингенти бюджетних установ Заставнівської міської територіальної громади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893</cp:revision>
  <cp:lastPrinted>2023-10-12T13:52:48Z</cp:lastPrinted>
  <dcterms:created xsi:type="dcterms:W3CDTF">2023-05-16T07:12:17Z</dcterms:created>
  <dcterms:modified xsi:type="dcterms:W3CDTF">2023-10-18T09:54:32Z</dcterms:modified>
</cp:coreProperties>
</file>